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7"/>
  </p:notesMasterIdLst>
  <p:sldIdLst>
    <p:sldId id="256" r:id="rId2"/>
    <p:sldId id="257" r:id="rId3"/>
    <p:sldId id="260" r:id="rId4"/>
    <p:sldId id="261" r:id="rId5"/>
    <p:sldId id="258" r:id="rId6"/>
    <p:sldId id="263" r:id="rId7"/>
    <p:sldId id="338" r:id="rId8"/>
    <p:sldId id="267" r:id="rId9"/>
    <p:sldId id="272" r:id="rId10"/>
    <p:sldId id="268" r:id="rId11"/>
    <p:sldId id="458" r:id="rId12"/>
    <p:sldId id="270" r:id="rId13"/>
    <p:sldId id="271" r:id="rId14"/>
    <p:sldId id="273" r:id="rId15"/>
    <p:sldId id="277" r:id="rId16"/>
    <p:sldId id="280" r:id="rId17"/>
    <p:sldId id="281" r:id="rId18"/>
    <p:sldId id="284" r:id="rId19"/>
    <p:sldId id="285" r:id="rId20"/>
    <p:sldId id="278" r:id="rId21"/>
    <p:sldId id="286" r:id="rId22"/>
    <p:sldId id="290" r:id="rId23"/>
    <p:sldId id="289" r:id="rId24"/>
    <p:sldId id="279" r:id="rId25"/>
    <p:sldId id="291" r:id="rId26"/>
    <p:sldId id="274" r:id="rId27"/>
    <p:sldId id="276" r:id="rId28"/>
    <p:sldId id="269" r:id="rId29"/>
    <p:sldId id="468" r:id="rId30"/>
    <p:sldId id="292" r:id="rId31"/>
    <p:sldId id="466" r:id="rId32"/>
    <p:sldId id="459" r:id="rId33"/>
    <p:sldId id="293" r:id="rId34"/>
    <p:sldId id="297" r:id="rId35"/>
    <p:sldId id="298" r:id="rId36"/>
    <p:sldId id="299" r:id="rId37"/>
    <p:sldId id="300" r:id="rId38"/>
    <p:sldId id="461" r:id="rId39"/>
    <p:sldId id="301" r:id="rId40"/>
    <p:sldId id="462" r:id="rId41"/>
    <p:sldId id="312" r:id="rId42"/>
    <p:sldId id="313" r:id="rId43"/>
    <p:sldId id="464" r:id="rId44"/>
    <p:sldId id="465" r:id="rId45"/>
    <p:sldId id="463" r:id="rId46"/>
    <p:sldId id="315" r:id="rId47"/>
    <p:sldId id="467" r:id="rId48"/>
    <p:sldId id="316" r:id="rId49"/>
    <p:sldId id="469" r:id="rId50"/>
    <p:sldId id="294" r:id="rId51"/>
    <p:sldId id="471" r:id="rId52"/>
    <p:sldId id="470" r:id="rId53"/>
    <p:sldId id="472" r:id="rId54"/>
    <p:sldId id="317" r:id="rId55"/>
    <p:sldId id="287" r:id="rId56"/>
    <p:sldId id="473" r:id="rId57"/>
    <p:sldId id="318" r:id="rId58"/>
    <p:sldId id="319" r:id="rId59"/>
    <p:sldId id="322" r:id="rId60"/>
    <p:sldId id="324" r:id="rId61"/>
    <p:sldId id="326" r:id="rId62"/>
    <p:sldId id="325" r:id="rId63"/>
    <p:sldId id="323" r:id="rId64"/>
    <p:sldId id="327" r:id="rId65"/>
    <p:sldId id="328" r:id="rId66"/>
    <p:sldId id="330" r:id="rId67"/>
    <p:sldId id="329" r:id="rId68"/>
    <p:sldId id="331" r:id="rId69"/>
    <p:sldId id="332" r:id="rId70"/>
    <p:sldId id="474" r:id="rId71"/>
    <p:sldId id="334" r:id="rId72"/>
    <p:sldId id="337" r:id="rId73"/>
    <p:sldId id="333" r:id="rId74"/>
    <p:sldId id="259" r:id="rId75"/>
    <p:sldId id="262" r:id="rId76"/>
    <p:sldId id="266" r:id="rId77"/>
    <p:sldId id="264" r:id="rId78"/>
    <p:sldId id="339" r:id="rId79"/>
    <p:sldId id="457" r:id="rId80"/>
    <p:sldId id="456" r:id="rId81"/>
    <p:sldId id="335" r:id="rId82"/>
    <p:sldId id="336" r:id="rId83"/>
    <p:sldId id="265" r:id="rId84"/>
    <p:sldId id="321" r:id="rId85"/>
    <p:sldId id="320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83094"/>
  </p:normalViewPr>
  <p:slideViewPr>
    <p:cSldViewPr snapToGrid="0" snapToObjects="1">
      <p:cViewPr varScale="1">
        <p:scale>
          <a:sx n="84" d="100"/>
          <a:sy n="84" d="100"/>
        </p:scale>
        <p:origin x="5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9ADDE1-3468-404F-B5C4-D8075E052765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2AE10-3CE8-CB40-A339-AAEA41F27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87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2AE10-3CE8-CB40-A339-AAEA41F27AB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0840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>
            <a:extLst>
              <a:ext uri="{FF2B5EF4-FFF2-40B4-BE49-F238E27FC236}">
                <a16:creationId xmlns:a16="http://schemas.microsoft.com/office/drawing/2014/main" id="{5AA0D52F-ACED-D64D-9CB2-A67FEEBD6D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ECDE0C0-10E6-6C42-A2A8-B2B155418400}" type="slidenum">
              <a:rPr lang="en-US" altLang="en-US"/>
              <a:pPr>
                <a:spcBef>
                  <a:spcPct val="0"/>
                </a:spcBef>
              </a:pPr>
              <a:t>42</a:t>
            </a:fld>
            <a:endParaRPr lang="en-US" altLang="en-US"/>
          </a:p>
        </p:txBody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FA36021E-323A-5B42-8C6D-40F17B94E2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9D35F29D-6247-F948-9742-38A57D126C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plant (not too common)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mycorrhiza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Leached to gw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Absorbed to soils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microbes</a:t>
            </a:r>
          </a:p>
        </p:txBody>
      </p:sp>
    </p:spTree>
    <p:extLst>
      <p:ext uri="{BB962C8B-B14F-4D97-AF65-F5344CB8AC3E}">
        <p14:creationId xmlns:p14="http://schemas.microsoft.com/office/powerpoint/2010/main" val="1524335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>
            <a:extLst>
              <a:ext uri="{FF2B5EF4-FFF2-40B4-BE49-F238E27FC236}">
                <a16:creationId xmlns:a16="http://schemas.microsoft.com/office/drawing/2014/main" id="{359220CF-9932-F44A-B3E9-060C771654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8" name="Notes Placeholder 2">
            <a:extLst>
              <a:ext uri="{FF2B5EF4-FFF2-40B4-BE49-F238E27FC236}">
                <a16:creationId xmlns:a16="http://schemas.microsoft.com/office/drawing/2014/main" id="{FDB2444E-612C-2A4C-8EA4-1504413F53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0179" name="Slide Number Placeholder 3">
            <a:extLst>
              <a:ext uri="{FF2B5EF4-FFF2-40B4-BE49-F238E27FC236}">
                <a16:creationId xmlns:a16="http://schemas.microsoft.com/office/drawing/2014/main" id="{00B9DF79-2ED7-2F48-9EDE-B3B83981EA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FEE480B-9923-3F47-ADC4-63294B44D46E}" type="slidenum">
              <a:rPr lang="en-US" altLang="en-US"/>
              <a:pPr>
                <a:spcBef>
                  <a:spcPct val="0"/>
                </a:spcBef>
              </a:pPr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7185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>
            <a:extLst>
              <a:ext uri="{FF2B5EF4-FFF2-40B4-BE49-F238E27FC236}">
                <a16:creationId xmlns:a16="http://schemas.microsoft.com/office/drawing/2014/main" id="{EF10BBCD-4A26-414E-9A8B-F76CFECA5D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1DA738B-D86C-7542-8A8D-B5FA85080538}" type="slidenum">
              <a:rPr lang="en-US" altLang="en-US"/>
              <a:pPr>
                <a:spcBef>
                  <a:spcPct val="0"/>
                </a:spcBef>
              </a:pPr>
              <a:t>46</a:t>
            </a:fld>
            <a:endParaRPr lang="en-US" altLang="en-US"/>
          </a:p>
        </p:txBody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ECC46109-FA99-894A-9E26-892750ABC1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BAF82217-525A-D34C-AC8F-C9D3876541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plant (not too common)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mycorrhiza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Leached to </a:t>
            </a:r>
            <a:r>
              <a:rPr lang="en-US" altLang="en-US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gw</a:t>
            </a:r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Absorbed to soils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microbes</a:t>
            </a:r>
          </a:p>
        </p:txBody>
      </p:sp>
    </p:spTree>
    <p:extLst>
      <p:ext uri="{BB962C8B-B14F-4D97-AF65-F5344CB8AC3E}">
        <p14:creationId xmlns:p14="http://schemas.microsoft.com/office/powerpoint/2010/main" val="3600489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>
            <a:extLst>
              <a:ext uri="{FF2B5EF4-FFF2-40B4-BE49-F238E27FC236}">
                <a16:creationId xmlns:a16="http://schemas.microsoft.com/office/drawing/2014/main" id="{DAD1CDEB-E724-BC4B-BC68-24F9DDF184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0" name="Notes Placeholder 2">
            <a:extLst>
              <a:ext uri="{FF2B5EF4-FFF2-40B4-BE49-F238E27FC236}">
                <a16:creationId xmlns:a16="http://schemas.microsoft.com/office/drawing/2014/main" id="{9DE950D4-07A8-0049-9A10-6A5DD9AF3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)</a:t>
            </a:r>
          </a:p>
        </p:txBody>
      </p:sp>
      <p:sp>
        <p:nvSpPr>
          <p:cNvPr id="63491" name="Slide Number Placeholder 3">
            <a:extLst>
              <a:ext uri="{FF2B5EF4-FFF2-40B4-BE49-F238E27FC236}">
                <a16:creationId xmlns:a16="http://schemas.microsoft.com/office/drawing/2014/main" id="{A721EB02-5E10-3C44-BAEA-E5908E9ECD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865626E-C762-C341-AC55-1D61527488D9}" type="slidenum">
              <a:rPr lang="en-US" altLang="en-US"/>
              <a:pPr>
                <a:spcBef>
                  <a:spcPct val="0"/>
                </a:spcBef>
              </a:pPr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11856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>
            <a:extLst>
              <a:ext uri="{FF2B5EF4-FFF2-40B4-BE49-F238E27FC236}">
                <a16:creationId xmlns:a16="http://schemas.microsoft.com/office/drawing/2014/main" id="{A2C55A53-9512-854C-94C7-1D02B39965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1B23747-6F52-D44F-963C-83A6E908DFC2}" type="slidenum">
              <a:rPr lang="en-US" altLang="en-US"/>
              <a:pPr>
                <a:spcBef>
                  <a:spcPct val="0"/>
                </a:spcBef>
              </a:pPr>
              <a:t>50</a:t>
            </a:fld>
            <a:endParaRPr lang="en-US" altLang="en-US"/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212955EA-DE2F-7844-A0D2-224BFC274C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BD81B61F-9787-9444-9134-4289FBF91B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plant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Immobilized 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Leached to </a:t>
            </a:r>
            <a:r>
              <a:rPr lang="en-US" altLang="en-US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gw</a:t>
            </a: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 (very mobile)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Absorbed to soils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Reduced by denitrifying microbes to N2, </a:t>
            </a:r>
            <a:r>
              <a:rPr lang="en-US" altLang="en-US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Nox</a:t>
            </a: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N20</a:t>
            </a:r>
          </a:p>
        </p:txBody>
      </p:sp>
    </p:spTree>
    <p:extLst>
      <p:ext uri="{BB962C8B-B14F-4D97-AF65-F5344CB8AC3E}">
        <p14:creationId xmlns:p14="http://schemas.microsoft.com/office/powerpoint/2010/main" val="2676787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>
            <a:extLst>
              <a:ext uri="{FF2B5EF4-FFF2-40B4-BE49-F238E27FC236}">
                <a16:creationId xmlns:a16="http://schemas.microsoft.com/office/drawing/2014/main" id="{A2C55A53-9512-854C-94C7-1D02B39965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1B23747-6F52-D44F-963C-83A6E908DFC2}" type="slidenum">
              <a:rPr lang="en-US" altLang="en-US"/>
              <a:pPr>
                <a:spcBef>
                  <a:spcPct val="0"/>
                </a:spcBef>
              </a:pPr>
              <a:t>52</a:t>
            </a:fld>
            <a:endParaRPr lang="en-US" altLang="en-US"/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212955EA-DE2F-7844-A0D2-224BFC274C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BD81B61F-9787-9444-9134-4289FBF91B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plant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Immobilized 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Leached to </a:t>
            </a:r>
            <a:r>
              <a:rPr lang="en-US" altLang="en-US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gw</a:t>
            </a: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 (very mobile)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Absorbed to soils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Reduced by denitrifying microbes to N2, </a:t>
            </a:r>
            <a:r>
              <a:rPr lang="en-US" altLang="en-US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Nox</a:t>
            </a: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N20</a:t>
            </a:r>
          </a:p>
        </p:txBody>
      </p:sp>
    </p:spTree>
    <p:extLst>
      <p:ext uri="{BB962C8B-B14F-4D97-AF65-F5344CB8AC3E}">
        <p14:creationId xmlns:p14="http://schemas.microsoft.com/office/powerpoint/2010/main" val="1333604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>
            <a:extLst>
              <a:ext uri="{FF2B5EF4-FFF2-40B4-BE49-F238E27FC236}">
                <a16:creationId xmlns:a16="http://schemas.microsoft.com/office/drawing/2014/main" id="{3A04C9A7-2E74-B548-9BA0-FF69C6C25B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6" name="Notes Placeholder 2">
            <a:extLst>
              <a:ext uri="{FF2B5EF4-FFF2-40B4-BE49-F238E27FC236}">
                <a16:creationId xmlns:a16="http://schemas.microsoft.com/office/drawing/2014/main" id="{FAB0873F-1A2C-974E-A6E5-447F6A383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7587" name="Slide Number Placeholder 3">
            <a:extLst>
              <a:ext uri="{FF2B5EF4-FFF2-40B4-BE49-F238E27FC236}">
                <a16:creationId xmlns:a16="http://schemas.microsoft.com/office/drawing/2014/main" id="{0689F963-24D8-164C-9F68-44FDE268EC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2B049B5-894F-0646-A80A-EFBC7133F0B0}" type="slidenum">
              <a:rPr lang="en-US" altLang="en-US"/>
              <a:pPr>
                <a:spcBef>
                  <a:spcPct val="0"/>
                </a:spcBef>
              </a:pPr>
              <a:t>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7439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2AE10-3CE8-CB40-A339-AAEA41F27A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23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>
            <a:extLst>
              <a:ext uri="{FF2B5EF4-FFF2-40B4-BE49-F238E27FC236}">
                <a16:creationId xmlns:a16="http://schemas.microsoft.com/office/drawing/2014/main" id="{DCB78D65-82F2-164D-9A56-979CA5079E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89BD802-B7B4-0749-9145-B21F806A9DBC}" type="slidenum">
              <a:rPr lang="en-US" altLang="en-US"/>
              <a:pPr>
                <a:spcBef>
                  <a:spcPct val="0"/>
                </a:spcBef>
              </a:pPr>
              <a:t>33</a:t>
            </a:fld>
            <a:endParaRPr lang="en-US" altLang="en-US"/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3881B83B-70BA-5144-88B0-FDEB868611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1FBC2D5A-5F73-0E4F-B679-8A4954B32D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4652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>
            <a:extLst>
              <a:ext uri="{FF2B5EF4-FFF2-40B4-BE49-F238E27FC236}">
                <a16:creationId xmlns:a16="http://schemas.microsoft.com/office/drawing/2014/main" id="{783518CD-D36F-CC4F-AC22-3F7210AC9A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6B6ADEC-8185-2344-A769-33C9FDCEDF8B}" type="slidenum">
              <a:rPr lang="en-US" altLang="en-US"/>
              <a:pPr>
                <a:spcBef>
                  <a:spcPct val="0"/>
                </a:spcBef>
              </a:pPr>
              <a:t>34</a:t>
            </a:fld>
            <a:endParaRPr lang="en-US" altLang="en-US"/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271D6844-B85F-D74E-8F5E-503282FD98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0804579B-997F-D24D-9C6E-5FE10D9FEA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79789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>
            <a:extLst>
              <a:ext uri="{FF2B5EF4-FFF2-40B4-BE49-F238E27FC236}">
                <a16:creationId xmlns:a16="http://schemas.microsoft.com/office/drawing/2014/main" id="{7D3DE63A-5470-6D41-B0F6-04A139B85D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2" name="Notes Placeholder 2">
            <a:extLst>
              <a:ext uri="{FF2B5EF4-FFF2-40B4-BE49-F238E27FC236}">
                <a16:creationId xmlns:a16="http://schemas.microsoft.com/office/drawing/2014/main" id="{73D35EB6-9782-144E-B427-CD77C41B7F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6083" name="Slide Number Placeholder 3">
            <a:extLst>
              <a:ext uri="{FF2B5EF4-FFF2-40B4-BE49-F238E27FC236}">
                <a16:creationId xmlns:a16="http://schemas.microsoft.com/office/drawing/2014/main" id="{83C4F0C6-D8BE-124E-A70D-184979E9F8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E09030C-897C-424E-8FAA-E409AC50C20D}" type="slidenum">
              <a:rPr lang="en-US" altLang="en-US"/>
              <a:pPr>
                <a:spcBef>
                  <a:spcPct val="0"/>
                </a:spcBef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8253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>
            <a:extLst>
              <a:ext uri="{FF2B5EF4-FFF2-40B4-BE49-F238E27FC236}">
                <a16:creationId xmlns:a16="http://schemas.microsoft.com/office/drawing/2014/main" id="{A35978E5-0218-FF47-95FA-A9A77417E0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0" name="Notes Placeholder 2">
            <a:extLst>
              <a:ext uri="{FF2B5EF4-FFF2-40B4-BE49-F238E27FC236}">
                <a16:creationId xmlns:a16="http://schemas.microsoft.com/office/drawing/2014/main" id="{9E2E9C2E-7EDA-D749-92AD-BB46F21E1F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8131" name="Slide Number Placeholder 3">
            <a:extLst>
              <a:ext uri="{FF2B5EF4-FFF2-40B4-BE49-F238E27FC236}">
                <a16:creationId xmlns:a16="http://schemas.microsoft.com/office/drawing/2014/main" id="{54EA9BDA-533C-CE41-A4C2-0A953DA048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6B2F54E-709C-1044-854C-FE1484CB49B7}" type="slidenum">
              <a:rPr lang="en-US" altLang="en-US"/>
              <a:pPr>
                <a:spcBef>
                  <a:spcPct val="0"/>
                </a:spcBef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7365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>
            <a:extLst>
              <a:ext uri="{FF2B5EF4-FFF2-40B4-BE49-F238E27FC236}">
                <a16:creationId xmlns:a16="http://schemas.microsoft.com/office/drawing/2014/main" id="{359220CF-9932-F44A-B3E9-060C771654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8" name="Notes Placeholder 2">
            <a:extLst>
              <a:ext uri="{FF2B5EF4-FFF2-40B4-BE49-F238E27FC236}">
                <a16:creationId xmlns:a16="http://schemas.microsoft.com/office/drawing/2014/main" id="{FDB2444E-612C-2A4C-8EA4-1504413F53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0179" name="Slide Number Placeholder 3">
            <a:extLst>
              <a:ext uri="{FF2B5EF4-FFF2-40B4-BE49-F238E27FC236}">
                <a16:creationId xmlns:a16="http://schemas.microsoft.com/office/drawing/2014/main" id="{00B9DF79-2ED7-2F48-9EDE-B3B83981EA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FEE480B-9923-3F47-ADC4-63294B44D46E}" type="slidenum">
              <a:rPr lang="en-US" altLang="en-US"/>
              <a:pPr>
                <a:spcBef>
                  <a:spcPct val="0"/>
                </a:spcBef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0942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>
            <a:extLst>
              <a:ext uri="{FF2B5EF4-FFF2-40B4-BE49-F238E27FC236}">
                <a16:creationId xmlns:a16="http://schemas.microsoft.com/office/drawing/2014/main" id="{0DDBD6F9-F813-BD49-B9BF-FC58D3EB20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CE4D5B6-F5DA-E34D-BCEC-AD1340F119D8}" type="slidenum">
              <a:rPr lang="en-US" altLang="en-US"/>
              <a:pPr>
                <a:spcBef>
                  <a:spcPct val="0"/>
                </a:spcBef>
              </a:pPr>
              <a:t>39</a:t>
            </a:fld>
            <a:endParaRPr lang="en-US" altLang="en-US"/>
          </a:p>
        </p:txBody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A63A1837-2E40-1246-9E52-EB53D2BC0D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70D83F16-7E37-5A43-8DC0-F08EDF522F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plant (not too common)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mycorrhiza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Leached to </a:t>
            </a:r>
            <a:r>
              <a:rPr lang="en-US" altLang="en-US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gw</a:t>
            </a:r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Absorbed to soils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microbes</a:t>
            </a:r>
          </a:p>
        </p:txBody>
      </p:sp>
    </p:spTree>
    <p:extLst>
      <p:ext uri="{BB962C8B-B14F-4D97-AF65-F5344CB8AC3E}">
        <p14:creationId xmlns:p14="http://schemas.microsoft.com/office/powerpoint/2010/main" val="1947226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>
            <a:extLst>
              <a:ext uri="{FF2B5EF4-FFF2-40B4-BE49-F238E27FC236}">
                <a16:creationId xmlns:a16="http://schemas.microsoft.com/office/drawing/2014/main" id="{D4C6DE39-182F-AC45-A85F-BAC0C566BE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8" name="Notes Placeholder 2">
            <a:extLst>
              <a:ext uri="{FF2B5EF4-FFF2-40B4-BE49-F238E27FC236}">
                <a16:creationId xmlns:a16="http://schemas.microsoft.com/office/drawing/2014/main" id="{54885A32-4F71-504A-9283-BF59C8A1D7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D2751CA3-C930-974E-819C-418C9EF103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01181FC-C684-E640-82A4-1180E370E821}" type="slidenum">
              <a:rPr lang="en-US" altLang="en-US"/>
              <a:pPr>
                <a:spcBef>
                  <a:spcPct val="0"/>
                </a:spcBef>
              </a:pPr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3770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C2AA6-516B-0646-A205-5E72F2196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5533A8-D171-D944-B28D-A298F33786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716B0-0842-E94E-9CDF-646FE463E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4CFA4-2042-2F40-BCE4-4AFFA0BCD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31A3F-69BF-C045-B417-3CC4BAD8F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361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3231C-B819-584A-BE0D-74D4F423E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BB0474-4C58-4D4F-9A50-903FDF09D8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4DA1A-4235-E240-B143-2988C88A5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A5659-0C49-A74F-9269-835F2E501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A9A7D-72A2-2542-BF32-D29DBE34C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147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B793F1-8838-AE4F-B4A5-38B4A3D040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0D39B0-3BFE-8341-835E-36910A77F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A397C-1790-CB46-A89A-C4F578DC1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C566D-8D20-7045-9575-125CB2B70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3F581-4727-E640-8FC6-B90CBE410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85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CD5AF-C745-1B47-A0D3-838F33180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4565E-0677-6045-AF1A-411F8A18A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7ED46-6A6C-A544-927C-0E5DE5B6C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CF923-B5BA-3E42-AC0B-76DB2752C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F323F-D44C-F742-8A8C-AA4DD0561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23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4B602-2CF4-EF43-9A3D-2EF298354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559DF-3DDD-E74D-9D4E-18B191FD1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BD899-1BA4-9C4A-AF0F-D77720313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71742-F8B4-8943-A7C7-A7F413821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ABD12-5EDB-2349-B1C2-3B23ACC7C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20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F1B7E-EAFC-2D47-8F12-49DFCC366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739A5-6E35-004A-8DA7-3E965FFA17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0A8FAD-3DDA-C24A-A1EB-9A90C97DE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D2104C-F6E7-FD4D-B5E8-25CECEB76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CEFAF-BA0E-FC46-8036-F41E87DA8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3BC6F5-5D10-DA43-B371-D6AB4E14E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070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50FE4-8ADB-E243-B028-D74DA2AA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5BDCD8-C9BF-2348-9FC6-1D206FF8D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DAB1C-A9AE-7842-9730-E0D16DC11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6B349B-6F3F-D14A-A602-A04AED49E7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8AE75D-0C58-A242-B838-D1E8D2CFFC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23CC70-6B13-924A-92F9-58E56AF0B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33FADA-A71C-DD4F-993E-46D690280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7E3E49-72E2-F14D-B052-6E083FFC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74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3DB29-7E30-AF49-90EE-821AAEB4F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6D6905-131C-5047-8FF4-946042D49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4CE27E-2F6E-534B-8CE7-FFC12B88C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3D9BA8-2BA8-BE4E-A048-470D2189A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765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726509-D92A-D44A-AAFC-058AD1062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600404-B446-284C-92D7-1F8721244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ECB17-73B5-F24C-91A1-48F27D599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255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8F2F6-0978-514C-8B59-E408C0113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965E2-CAA2-104C-B393-42717D165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23CB96-6207-044B-A167-41FB2C0D9C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72180D-BAC4-E144-8D71-53E983579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8DC32B-F924-1946-9F0F-45CE44C26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00F993-6611-A149-B9D9-BF154C3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989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E8A26-D63F-CC43-9C22-AB1090C68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3A51D0-A900-1843-B5D0-47CB43559D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DB542-E178-E946-B5D1-353402087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BA48B5-3A62-FA41-B9FD-513E61793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2562B-113A-A54F-90AB-AA601DAA4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A8247A-B7E0-CA4D-AA5D-034785CB8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37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940195-13A3-124B-A91E-C6259AB41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546A8C-C96B-FB46-9C29-C825A16D1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EA526-FCE5-AA4D-A3E5-590852B8A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8748B-2B13-084E-8374-3F1E323DFE7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5CF19-342B-1D49-B0AD-D52B823DF5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D95A6-C088-8247-A776-4398D28B39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743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D5777-AA97-7D4B-B7AB-BB3BBF8964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Nutrients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980712-2BD1-0046-A44C-9D05B81259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solidFill>
                  <a:srgbClr val="7030A0"/>
                </a:solidFill>
              </a:rPr>
              <a:t>October 15, </a:t>
            </a:r>
            <a:r>
              <a:rPr lang="en-US" dirty="0">
                <a:solidFill>
                  <a:srgbClr val="7030A0"/>
                </a:solidFill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356640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AFDB8-57EF-5F4E-86BC-852A8BD13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570027" cy="1325563"/>
          </a:xfrm>
        </p:spPr>
        <p:txBody>
          <a:bodyPr/>
          <a:lstStyle/>
          <a:p>
            <a:r>
              <a:rPr lang="en-US" dirty="0"/>
              <a:t>The terrestrial N 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59F649-87B7-3E4B-B7F1-110C5D763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960" y="0"/>
            <a:ext cx="6593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66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AFDB8-57EF-5F4E-86BC-852A8BD13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570027" cy="1325563"/>
          </a:xfrm>
        </p:spPr>
        <p:txBody>
          <a:bodyPr/>
          <a:lstStyle/>
          <a:p>
            <a:r>
              <a:rPr lang="en-US" dirty="0"/>
              <a:t>The terrestrial N 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59F649-87B7-3E4B-B7F1-110C5D763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960" y="0"/>
            <a:ext cx="659384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40057E-CFCE-9A41-9F18-5F8D967F90D9}"/>
              </a:ext>
            </a:extLst>
          </p:cNvPr>
          <p:cNvSpPr txBox="1"/>
          <p:nvPr/>
        </p:nvSpPr>
        <p:spPr>
          <a:xfrm>
            <a:off x="655093" y="3521122"/>
            <a:ext cx="375313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Nitrogen is constantly changing forms due to biological organisms</a:t>
            </a:r>
          </a:p>
        </p:txBody>
      </p:sp>
    </p:spTree>
    <p:extLst>
      <p:ext uri="{BB962C8B-B14F-4D97-AF65-F5344CB8AC3E}">
        <p14:creationId xmlns:p14="http://schemas.microsoft.com/office/powerpoint/2010/main" val="460200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AFDB8-57EF-5F4E-86BC-852A8BD13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570027" cy="1325563"/>
          </a:xfrm>
        </p:spPr>
        <p:txBody>
          <a:bodyPr/>
          <a:lstStyle/>
          <a:p>
            <a:r>
              <a:rPr lang="en-US" dirty="0"/>
              <a:t>The terrestrial N 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59F649-87B7-3E4B-B7F1-110C5D763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960" y="0"/>
            <a:ext cx="659384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40057E-CFCE-9A41-9F18-5F8D967F90D9}"/>
              </a:ext>
            </a:extLst>
          </p:cNvPr>
          <p:cNvSpPr txBox="1"/>
          <p:nvPr/>
        </p:nvSpPr>
        <p:spPr>
          <a:xfrm>
            <a:off x="655093" y="3521122"/>
            <a:ext cx="37531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Nitrogen is constantly changing forms due to biological organisms </a:t>
            </a:r>
            <a:r>
              <a:rPr lang="en-US" sz="3200" dirty="0">
                <a:solidFill>
                  <a:srgbClr val="7030A0"/>
                </a:solidFill>
              </a:rPr>
              <a:t>(mostly microbes)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C0DC27-0FC1-AF4A-90E1-12B9D3FDE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51" y="1955883"/>
            <a:ext cx="1970593" cy="13000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CBD13F-42EB-D74C-81DC-794D1ACB3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6026" y="1955884"/>
            <a:ext cx="1977484" cy="13045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DBBC6D-F32D-7441-A8E0-AA0F8057DFFD}"/>
              </a:ext>
            </a:extLst>
          </p:cNvPr>
          <p:cNvSpPr txBox="1"/>
          <p:nvPr/>
        </p:nvSpPr>
        <p:spPr>
          <a:xfrm>
            <a:off x="188861" y="2886595"/>
            <a:ext cx="95160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Bacteria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25307C-95FD-CF40-976C-F3E380385A1C}"/>
              </a:ext>
            </a:extLst>
          </p:cNvPr>
          <p:cNvSpPr txBox="1"/>
          <p:nvPr/>
        </p:nvSpPr>
        <p:spPr>
          <a:xfrm>
            <a:off x="2223618" y="2886595"/>
            <a:ext cx="69602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Fungi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8309EC-C83C-764C-9EC8-7A171A35D923}"/>
              </a:ext>
            </a:extLst>
          </p:cNvPr>
          <p:cNvSpPr txBox="1"/>
          <p:nvPr/>
        </p:nvSpPr>
        <p:spPr>
          <a:xfrm>
            <a:off x="22644" y="6488668"/>
            <a:ext cx="71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USDA</a:t>
            </a:r>
          </a:p>
        </p:txBody>
      </p:sp>
    </p:spTree>
    <p:extLst>
      <p:ext uri="{BB962C8B-B14F-4D97-AF65-F5344CB8AC3E}">
        <p14:creationId xmlns:p14="http://schemas.microsoft.com/office/powerpoint/2010/main" val="1813445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FC536-571D-C447-8F7D-BBC7A7C37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N 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A0DF-4546-9A49-BFE4-653646C57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dirty="0">
                <a:solidFill>
                  <a:srgbClr val="7030A0"/>
                </a:solidFill>
              </a:rPr>
              <a:t>N</a:t>
            </a:r>
            <a:r>
              <a:rPr lang="en-US" baseline="-25000" dirty="0">
                <a:solidFill>
                  <a:srgbClr val="7030A0"/>
                </a:solidFill>
              </a:rPr>
              <a:t>2</a:t>
            </a:r>
          </a:p>
          <a:p>
            <a:pPr lvl="1"/>
            <a:r>
              <a:rPr lang="en-US" dirty="0"/>
              <a:t>Nitrogen </a:t>
            </a:r>
            <a:r>
              <a:rPr lang="en-US" dirty="0">
                <a:solidFill>
                  <a:srgbClr val="FF0000"/>
                </a:solidFill>
              </a:rPr>
              <a:t>gas</a:t>
            </a:r>
          </a:p>
          <a:p>
            <a:pPr lvl="1"/>
            <a:r>
              <a:rPr lang="en-US" dirty="0"/>
              <a:t>Lots in the atmosphere</a:t>
            </a:r>
          </a:p>
          <a:p>
            <a:pPr lvl="1"/>
            <a:r>
              <a:rPr lang="en-US" dirty="0"/>
              <a:t>Cannot be taken up by plants or most microbes (just N fixers)</a:t>
            </a:r>
          </a:p>
          <a:p>
            <a:r>
              <a:rPr lang="en-US" dirty="0">
                <a:solidFill>
                  <a:srgbClr val="7030A0"/>
                </a:solidFill>
              </a:rPr>
              <a:t>NO</a:t>
            </a:r>
            <a:r>
              <a:rPr lang="en-US" baseline="-25000" dirty="0">
                <a:solidFill>
                  <a:srgbClr val="7030A0"/>
                </a:solidFill>
              </a:rPr>
              <a:t>3</a:t>
            </a:r>
            <a:r>
              <a:rPr lang="en-US" baseline="30000" dirty="0">
                <a:solidFill>
                  <a:srgbClr val="7030A0"/>
                </a:solidFill>
              </a:rPr>
              <a:t>-</a:t>
            </a:r>
          </a:p>
          <a:p>
            <a:pPr lvl="1"/>
            <a:r>
              <a:rPr lang="en-US" dirty="0"/>
              <a:t>Nitrate</a:t>
            </a:r>
          </a:p>
          <a:p>
            <a:pPr lvl="1"/>
            <a:r>
              <a:rPr lang="en-US" dirty="0"/>
              <a:t>Highly mobile</a:t>
            </a:r>
          </a:p>
          <a:p>
            <a:pPr lvl="1"/>
            <a:r>
              <a:rPr lang="en-US" dirty="0"/>
              <a:t>Can be easily taken up by plants and most microbes</a:t>
            </a:r>
          </a:p>
          <a:p>
            <a:r>
              <a:rPr lang="en-US" dirty="0">
                <a:solidFill>
                  <a:srgbClr val="7030A0"/>
                </a:solidFill>
              </a:rPr>
              <a:t>NH</a:t>
            </a:r>
            <a:r>
              <a:rPr lang="en-US" baseline="-25000" dirty="0">
                <a:solidFill>
                  <a:srgbClr val="7030A0"/>
                </a:solidFill>
              </a:rPr>
              <a:t>4</a:t>
            </a:r>
            <a:r>
              <a:rPr lang="en-US" baseline="30000" dirty="0">
                <a:solidFill>
                  <a:srgbClr val="7030A0"/>
                </a:solidFill>
              </a:rPr>
              <a:t>+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lang="en-US" dirty="0"/>
              <a:t>Ammonium</a:t>
            </a:r>
          </a:p>
          <a:p>
            <a:pPr lvl="1"/>
            <a:r>
              <a:rPr lang="en-US" dirty="0"/>
              <a:t>Mobile</a:t>
            </a:r>
          </a:p>
          <a:p>
            <a:pPr lvl="1"/>
            <a:r>
              <a:rPr lang="en-US" dirty="0"/>
              <a:t>Can be easily taken up by plants and most microbes</a:t>
            </a:r>
          </a:p>
          <a:p>
            <a:r>
              <a:rPr lang="en-US" dirty="0">
                <a:solidFill>
                  <a:srgbClr val="7030A0"/>
                </a:solidFill>
              </a:rPr>
              <a:t>Dissolved organic N (DON)</a:t>
            </a:r>
          </a:p>
          <a:p>
            <a:pPr lvl="1"/>
            <a:r>
              <a:rPr lang="en-US" dirty="0"/>
              <a:t>Organic (contains C)</a:t>
            </a:r>
          </a:p>
          <a:p>
            <a:pPr lvl="1"/>
            <a:r>
              <a:rPr lang="en-US" dirty="0"/>
              <a:t>Produced by dead organisms</a:t>
            </a:r>
          </a:p>
          <a:p>
            <a:pPr lvl="1"/>
            <a:r>
              <a:rPr lang="en-US" dirty="0"/>
              <a:t>Cannot be taken up by plants</a:t>
            </a:r>
          </a:p>
          <a:p>
            <a:pPr lvl="1"/>
            <a:r>
              <a:rPr lang="en-US" dirty="0"/>
              <a:t>Can be broken down by microbes</a:t>
            </a:r>
          </a:p>
        </p:txBody>
      </p:sp>
    </p:spTree>
    <p:extLst>
      <p:ext uri="{BB962C8B-B14F-4D97-AF65-F5344CB8AC3E}">
        <p14:creationId xmlns:p14="http://schemas.microsoft.com/office/powerpoint/2010/main" val="2394374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5E7A5-EDC3-F144-BDCA-9ED608C96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694" y="0"/>
            <a:ext cx="48566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77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5E7A5-EDC3-F144-BDCA-9ED608C96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694" y="0"/>
            <a:ext cx="485661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D674D4-687A-6342-A67E-69CF47E1F8A3}"/>
              </a:ext>
            </a:extLst>
          </p:cNvPr>
          <p:cNvSpPr/>
          <p:nvPr/>
        </p:nvSpPr>
        <p:spPr>
          <a:xfrm>
            <a:off x="6714698" y="900752"/>
            <a:ext cx="1692323" cy="49132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310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34A8D-A1FD-AD45-810C-8698E75D7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Biological N fixation</a:t>
            </a:r>
            <a:r>
              <a:rPr lang="en-US" dirty="0"/>
              <a:t>: N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NH</a:t>
            </a:r>
            <a:r>
              <a:rPr lang="en-US" baseline="-25000" dirty="0">
                <a:sym typeface="Wingdings" pitchFamily="2" charset="2"/>
              </a:rPr>
              <a:t>3</a:t>
            </a:r>
            <a:endParaRPr lang="en-US" dirty="0"/>
          </a:p>
        </p:txBody>
      </p:sp>
      <p:pic>
        <p:nvPicPr>
          <p:cNvPr id="4" name="Picture 3" descr="NFixers.png">
            <a:extLst>
              <a:ext uri="{FF2B5EF4-FFF2-40B4-BE49-F238E27FC236}">
                <a16:creationId xmlns:a16="http://schemas.microsoft.com/office/drawing/2014/main" id="{85B2A305-F0E5-144A-840D-81989DEF9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738" y="1690688"/>
            <a:ext cx="6750524" cy="5012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7220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7" descr="Heterocysts.jpg">
            <a:extLst>
              <a:ext uri="{FF2B5EF4-FFF2-40B4-BE49-F238E27FC236}">
                <a16:creationId xmlns:a16="http://schemas.microsoft.com/office/drawing/2014/main" id="{63F068D7-DFD2-5440-949D-E45D2F4CA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89" y="3158319"/>
            <a:ext cx="4254500" cy="319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E4C075A4-CE8B-E743-96C8-D48CE76F0B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3889" y="2396319"/>
            <a:ext cx="26225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dirty="0" err="1">
                <a:solidFill>
                  <a:srgbClr val="7030A0"/>
                </a:solidFill>
              </a:rPr>
              <a:t>Heterocysts</a:t>
            </a:r>
            <a:endParaRPr lang="en-US" altLang="en-US" sz="3600" dirty="0">
              <a:solidFill>
                <a:srgbClr val="7030A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3305672-63AC-084C-93A6-A8577FC11AB1}"/>
              </a:ext>
            </a:extLst>
          </p:cNvPr>
          <p:cNvCxnSpPr>
            <a:cxnSpLocks noChangeShapeType="1"/>
            <a:stCxn id="4" idx="2"/>
          </p:cNvCxnSpPr>
          <p:nvPr/>
        </p:nvCxnSpPr>
        <p:spPr bwMode="auto">
          <a:xfrm flipH="1">
            <a:off x="2606722" y="3042432"/>
            <a:ext cx="368442" cy="1515920"/>
          </a:xfrm>
          <a:prstGeom prst="straightConnector1">
            <a:avLst/>
          </a:prstGeom>
          <a:noFill/>
          <a:ln w="57150">
            <a:solidFill>
              <a:srgbClr val="FF66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11">
            <a:extLst>
              <a:ext uri="{FF2B5EF4-FFF2-40B4-BE49-F238E27FC236}">
                <a16:creationId xmlns:a16="http://schemas.microsoft.com/office/drawing/2014/main" id="{C0386F61-1FE6-4444-8D14-1A8902F68C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794" y="893928"/>
            <a:ext cx="3886200" cy="288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DB362DD1-4AF3-6247-9B9C-054E1D95A9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7383" y="893928"/>
            <a:ext cx="18780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rgbClr val="7030A0"/>
                </a:solidFill>
              </a:rPr>
              <a:t>Nodules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F08FCA7-FBF1-8146-A1BA-A15EFF2A74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51394" y="1655928"/>
            <a:ext cx="1600200" cy="381000"/>
          </a:xfrm>
          <a:prstGeom prst="straightConnector1">
            <a:avLst/>
          </a:prstGeom>
          <a:noFill/>
          <a:ln w="57150">
            <a:solidFill>
              <a:srgbClr val="FF66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Box 14">
            <a:extLst>
              <a:ext uri="{FF2B5EF4-FFF2-40B4-BE49-F238E27FC236}">
                <a16:creationId xmlns:a16="http://schemas.microsoft.com/office/drawing/2014/main" id="{31505EF5-5B7F-6744-AE90-5988D9DBF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9594" y="4399128"/>
            <a:ext cx="34178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rgbClr val="7030A0"/>
                </a:solidFill>
              </a:rPr>
              <a:t>Soil Aggregates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8F9954-210E-5B48-B7C0-0DC7831B263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732594" y="3484728"/>
            <a:ext cx="609600" cy="838200"/>
          </a:xfrm>
          <a:prstGeom prst="straightConnector1">
            <a:avLst/>
          </a:prstGeom>
          <a:noFill/>
          <a:ln w="57150">
            <a:solidFill>
              <a:srgbClr val="FF66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828726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8260F-5209-D243-9279-14B3BF29C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to ponder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2B59F-B813-3040-B434-28731E80A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Why wouldn’t all plants associate with N fixing bacteria?</a:t>
            </a:r>
          </a:p>
          <a:p>
            <a:r>
              <a:rPr lang="en-US" sz="4400" dirty="0"/>
              <a:t>Where would you expect to find plants that associate with N fixing bacteria? </a:t>
            </a:r>
          </a:p>
        </p:txBody>
      </p:sp>
    </p:spTree>
    <p:extLst>
      <p:ext uri="{BB962C8B-B14F-4D97-AF65-F5344CB8AC3E}">
        <p14:creationId xmlns:p14="http://schemas.microsoft.com/office/powerpoint/2010/main" val="1519644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D4791E-409E-7941-8959-045D312EA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814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FBBCA2-3E1F-EC4E-93BC-F73C7D9C9AC8}"/>
              </a:ext>
            </a:extLst>
          </p:cNvPr>
          <p:cNvSpPr txBox="1"/>
          <p:nvPr/>
        </p:nvSpPr>
        <p:spPr>
          <a:xfrm>
            <a:off x="10170228" y="6488668"/>
            <a:ext cx="202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Menge</a:t>
            </a:r>
            <a:r>
              <a:rPr lang="en-US" dirty="0"/>
              <a:t> et al. (2019)</a:t>
            </a:r>
          </a:p>
        </p:txBody>
      </p:sp>
    </p:spTree>
    <p:extLst>
      <p:ext uri="{BB962C8B-B14F-4D97-AF65-F5344CB8AC3E}">
        <p14:creationId xmlns:p14="http://schemas.microsoft.com/office/powerpoint/2010/main" val="1365449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BBEF6-F2C4-E146-B6B7-655DBAEF7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Biologically essential nutrients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015E78-5F72-5B40-B170-99116EE786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15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5E7A5-EDC3-F144-BDCA-9ED608C96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694" y="0"/>
            <a:ext cx="485661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D674D4-687A-6342-A67E-69CF47E1F8A3}"/>
              </a:ext>
            </a:extLst>
          </p:cNvPr>
          <p:cNvSpPr/>
          <p:nvPr/>
        </p:nvSpPr>
        <p:spPr>
          <a:xfrm>
            <a:off x="5167950" y="3985145"/>
            <a:ext cx="1692323" cy="49132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BBDE6C-B536-6242-8393-913224D218AB}"/>
              </a:ext>
            </a:extLst>
          </p:cNvPr>
          <p:cNvSpPr/>
          <p:nvPr/>
        </p:nvSpPr>
        <p:spPr>
          <a:xfrm>
            <a:off x="5167949" y="5503460"/>
            <a:ext cx="1692323" cy="49132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513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AF436-1C6E-004E-861C-857A9172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Nitrification</a:t>
            </a:r>
            <a:r>
              <a:rPr lang="en-US" dirty="0"/>
              <a:t>: NH</a:t>
            </a:r>
            <a:r>
              <a:rPr lang="en-US" baseline="-25000" dirty="0"/>
              <a:t>3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NO</a:t>
            </a:r>
            <a:r>
              <a:rPr lang="en-US" baseline="-25000" dirty="0">
                <a:sym typeface="Wingdings" pitchFamily="2" charset="2"/>
              </a:rPr>
              <a:t>2</a:t>
            </a:r>
            <a:r>
              <a:rPr lang="en-US" dirty="0">
                <a:sym typeface="Wingdings" pitchFamily="2" charset="2"/>
              </a:rPr>
              <a:t>  NO</a:t>
            </a:r>
            <a:r>
              <a:rPr lang="en-US" baseline="-25000" dirty="0">
                <a:sym typeface="Wingdings" pitchFamily="2" charset="2"/>
              </a:rPr>
              <a:t>3</a:t>
            </a:r>
            <a:endParaRPr lang="en-US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6C5FF2-5F54-BA40-B1E3-3A74E9B58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53" y="1690688"/>
            <a:ext cx="5321300" cy="4991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EF1B50-0CAE-D843-9425-4FB4D568FE28}"/>
              </a:ext>
            </a:extLst>
          </p:cNvPr>
          <p:cNvSpPr txBox="1"/>
          <p:nvPr/>
        </p:nvSpPr>
        <p:spPr>
          <a:xfrm>
            <a:off x="6686266" y="2729552"/>
            <a:ext cx="50235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Constantly happening in soil and determined by the amount of NH</a:t>
            </a:r>
            <a:r>
              <a:rPr lang="en-US" sz="2800" baseline="-25000" dirty="0">
                <a:solidFill>
                  <a:srgbClr val="FF0000"/>
                </a:solidFill>
              </a:rPr>
              <a:t>3</a:t>
            </a:r>
            <a:r>
              <a:rPr lang="en-US" sz="2800" dirty="0">
                <a:solidFill>
                  <a:srgbClr val="FF0000"/>
                </a:solidFill>
              </a:rPr>
              <a:t> produced by mineralization</a:t>
            </a:r>
          </a:p>
        </p:txBody>
      </p:sp>
    </p:spTree>
    <p:extLst>
      <p:ext uri="{BB962C8B-B14F-4D97-AF65-F5344CB8AC3E}">
        <p14:creationId xmlns:p14="http://schemas.microsoft.com/office/powerpoint/2010/main" val="1329126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AF436-1C6E-004E-861C-857A9172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Nitrification</a:t>
            </a:r>
            <a:r>
              <a:rPr lang="en-US" dirty="0"/>
              <a:t>: NH</a:t>
            </a:r>
            <a:r>
              <a:rPr lang="en-US" baseline="-25000" dirty="0"/>
              <a:t>3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NO</a:t>
            </a:r>
            <a:r>
              <a:rPr lang="en-US" baseline="-25000" dirty="0">
                <a:sym typeface="Wingdings" pitchFamily="2" charset="2"/>
              </a:rPr>
              <a:t>2</a:t>
            </a:r>
            <a:r>
              <a:rPr lang="en-US" dirty="0">
                <a:sym typeface="Wingdings" pitchFamily="2" charset="2"/>
              </a:rPr>
              <a:t>  NO</a:t>
            </a:r>
            <a:r>
              <a:rPr lang="en-US" baseline="-25000" dirty="0">
                <a:sym typeface="Wingdings" pitchFamily="2" charset="2"/>
              </a:rPr>
              <a:t>3</a:t>
            </a:r>
            <a:endParaRPr lang="en-US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6C5FF2-5F54-BA40-B1E3-3A74E9B58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53" y="1690688"/>
            <a:ext cx="5321300" cy="4991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EF1B50-0CAE-D843-9425-4FB4D568FE28}"/>
              </a:ext>
            </a:extLst>
          </p:cNvPr>
          <p:cNvSpPr txBox="1"/>
          <p:nvPr/>
        </p:nvSpPr>
        <p:spPr>
          <a:xfrm>
            <a:off x="6686266" y="2729552"/>
            <a:ext cx="50235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NH</a:t>
            </a:r>
            <a:r>
              <a:rPr lang="en-US" sz="2800" baseline="-25000" dirty="0">
                <a:solidFill>
                  <a:srgbClr val="FF0000"/>
                </a:solidFill>
              </a:rPr>
              <a:t>3</a:t>
            </a:r>
            <a:r>
              <a:rPr lang="en-US" sz="2800" dirty="0">
                <a:solidFill>
                  <a:srgbClr val="FF0000"/>
                </a:solidFill>
              </a:rPr>
              <a:t> amount explains spatial and temporal variability in nitrification</a:t>
            </a:r>
          </a:p>
        </p:txBody>
      </p:sp>
    </p:spTree>
    <p:extLst>
      <p:ext uri="{BB962C8B-B14F-4D97-AF65-F5344CB8AC3E}">
        <p14:creationId xmlns:p14="http://schemas.microsoft.com/office/powerpoint/2010/main" val="2341384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AF436-1C6E-004E-861C-857A9172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Nitrification</a:t>
            </a:r>
            <a:r>
              <a:rPr lang="en-US" dirty="0"/>
              <a:t>: NH</a:t>
            </a:r>
            <a:r>
              <a:rPr lang="en-US" baseline="-25000" dirty="0"/>
              <a:t>3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NO</a:t>
            </a:r>
            <a:r>
              <a:rPr lang="en-US" baseline="-25000" dirty="0">
                <a:sym typeface="Wingdings" pitchFamily="2" charset="2"/>
              </a:rPr>
              <a:t>2</a:t>
            </a:r>
            <a:r>
              <a:rPr lang="en-US" dirty="0">
                <a:sym typeface="Wingdings" pitchFamily="2" charset="2"/>
              </a:rPr>
              <a:t>  NO</a:t>
            </a:r>
            <a:r>
              <a:rPr lang="en-US" baseline="-25000" dirty="0">
                <a:sym typeface="Wingdings" pitchFamily="2" charset="2"/>
              </a:rPr>
              <a:t>3</a:t>
            </a:r>
            <a:endParaRPr lang="en-US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6C5FF2-5F54-BA40-B1E3-3A74E9B58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53" y="1690688"/>
            <a:ext cx="5321300" cy="4991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EF1B50-0CAE-D843-9425-4FB4D568FE28}"/>
              </a:ext>
            </a:extLst>
          </p:cNvPr>
          <p:cNvSpPr txBox="1"/>
          <p:nvPr/>
        </p:nvSpPr>
        <p:spPr>
          <a:xfrm>
            <a:off x="6686266" y="2729552"/>
            <a:ext cx="50235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Consequences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FF0000"/>
                </a:solidFill>
              </a:rPr>
              <a:t>N gas production 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FF0000"/>
                </a:solidFill>
              </a:rPr>
              <a:t>N more mobile</a:t>
            </a:r>
          </a:p>
        </p:txBody>
      </p:sp>
    </p:spTree>
    <p:extLst>
      <p:ext uri="{BB962C8B-B14F-4D97-AF65-F5344CB8AC3E}">
        <p14:creationId xmlns:p14="http://schemas.microsoft.com/office/powerpoint/2010/main" val="2642537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5E7A5-EDC3-F144-BDCA-9ED608C96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694" y="0"/>
            <a:ext cx="485661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D674D4-687A-6342-A67E-69CF47E1F8A3}"/>
              </a:ext>
            </a:extLst>
          </p:cNvPr>
          <p:cNvSpPr/>
          <p:nvPr/>
        </p:nvSpPr>
        <p:spPr>
          <a:xfrm>
            <a:off x="3708638" y="887105"/>
            <a:ext cx="1692323" cy="49132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924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0F9F8-26DC-6A4B-A26F-11829CE4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Denitrification: NO</a:t>
            </a:r>
            <a:r>
              <a:rPr lang="en-US" baseline="-25000" dirty="0"/>
              <a:t>3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NO, N</a:t>
            </a:r>
            <a:r>
              <a:rPr lang="en-US" baseline="-25000" dirty="0">
                <a:sym typeface="Wingdings" pitchFamily="2" charset="2"/>
              </a:rPr>
              <a:t>2</a:t>
            </a:r>
            <a:r>
              <a:rPr lang="en-US" dirty="0">
                <a:sym typeface="Wingdings" pitchFamily="2" charset="2"/>
              </a:rPr>
              <a:t>O  N</a:t>
            </a:r>
            <a:r>
              <a:rPr lang="en-US" baseline="-25000" dirty="0">
                <a:sym typeface="Wingdings" pitchFamily="2" charset="2"/>
              </a:rPr>
              <a:t>2</a:t>
            </a:r>
            <a:endParaRPr lang="en-US" baseline="-25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A20D60-3816-4B4F-8995-CD3CF0E969E2}"/>
              </a:ext>
            </a:extLst>
          </p:cNvPr>
          <p:cNvSpPr txBox="1"/>
          <p:nvPr/>
        </p:nvSpPr>
        <p:spPr>
          <a:xfrm>
            <a:off x="8393373" y="3111690"/>
            <a:ext cx="352112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Occurs under high NO</a:t>
            </a:r>
            <a:r>
              <a:rPr lang="en-US" sz="3200" baseline="-25000" dirty="0"/>
              <a:t>3</a:t>
            </a:r>
            <a:r>
              <a:rPr lang="en-US" sz="3200" dirty="0"/>
              <a:t> and </a:t>
            </a:r>
            <a:r>
              <a:rPr lang="en-US" sz="3200" dirty="0">
                <a:solidFill>
                  <a:srgbClr val="0070C0"/>
                </a:solidFill>
              </a:rPr>
              <a:t>low O</a:t>
            </a:r>
            <a:r>
              <a:rPr lang="en-US" sz="3200" baseline="-25000" dirty="0">
                <a:solidFill>
                  <a:srgbClr val="0070C0"/>
                </a:solidFill>
              </a:rPr>
              <a:t>2</a:t>
            </a:r>
            <a:r>
              <a:rPr lang="en-US" sz="3200" dirty="0">
                <a:solidFill>
                  <a:srgbClr val="0070C0"/>
                </a:solidFill>
              </a:rPr>
              <a:t> conditions </a:t>
            </a:r>
            <a:r>
              <a:rPr lang="en-US" sz="3200" dirty="0"/>
              <a:t>(e.g., high soil moisture)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A26F38-48C3-8145-B24C-4510D9239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099" y="1865572"/>
            <a:ext cx="5813053" cy="41940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9DF92F-19BD-B74B-8463-0CC58F4F604D}"/>
              </a:ext>
            </a:extLst>
          </p:cNvPr>
          <p:cNvSpPr txBox="1"/>
          <p:nvPr/>
        </p:nvSpPr>
        <p:spPr>
          <a:xfrm>
            <a:off x="10455156" y="6488668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Bouwman</a:t>
            </a:r>
            <a:r>
              <a:rPr lang="en-US" dirty="0"/>
              <a:t> (1998)</a:t>
            </a:r>
          </a:p>
        </p:txBody>
      </p:sp>
    </p:spTree>
    <p:extLst>
      <p:ext uri="{BB962C8B-B14F-4D97-AF65-F5344CB8AC3E}">
        <p14:creationId xmlns:p14="http://schemas.microsoft.com/office/powerpoint/2010/main" val="7597805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5E7A5-EDC3-F144-BDCA-9ED608C96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694" y="0"/>
            <a:ext cx="485661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D674D4-687A-6342-A67E-69CF47E1F8A3}"/>
              </a:ext>
            </a:extLst>
          </p:cNvPr>
          <p:cNvSpPr/>
          <p:nvPr/>
        </p:nvSpPr>
        <p:spPr>
          <a:xfrm>
            <a:off x="4107976" y="4694830"/>
            <a:ext cx="1323833" cy="49132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79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182C8-80C3-DD4F-B8B2-6AA5A6AB7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Assimilation</a:t>
            </a:r>
            <a:r>
              <a:rPr lang="en-US" dirty="0"/>
              <a:t>: Inorganic N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Organic N</a:t>
            </a:r>
          </a:p>
        </p:txBody>
      </p:sp>
      <p:pic>
        <p:nvPicPr>
          <p:cNvPr id="3" name="Picture 3" descr="Assimilation.jpg">
            <a:extLst>
              <a:ext uri="{FF2B5EF4-FFF2-40B4-BE49-F238E27FC236}">
                <a16:creationId xmlns:a16="http://schemas.microsoft.com/office/drawing/2014/main" id="{BA9524DF-8422-EF4F-86C0-D77672285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31" y="1559254"/>
            <a:ext cx="7697338" cy="5131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7ACB9C-9611-4C48-950B-59A6BCCE0EC9}"/>
              </a:ext>
            </a:extLst>
          </p:cNvPr>
          <p:cNvSpPr txBox="1"/>
          <p:nvPr/>
        </p:nvSpPr>
        <p:spPr>
          <a:xfrm>
            <a:off x="8434316" y="3493827"/>
            <a:ext cx="3428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Via microbes or plants</a:t>
            </a:r>
          </a:p>
        </p:txBody>
      </p:sp>
    </p:spTree>
    <p:extLst>
      <p:ext uri="{BB962C8B-B14F-4D97-AF65-F5344CB8AC3E}">
        <p14:creationId xmlns:p14="http://schemas.microsoft.com/office/powerpoint/2010/main" val="3249457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5E7A5-EDC3-F144-BDCA-9ED608C96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694" y="0"/>
            <a:ext cx="485661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D674D4-687A-6342-A67E-69CF47E1F8A3}"/>
              </a:ext>
            </a:extLst>
          </p:cNvPr>
          <p:cNvSpPr/>
          <p:nvPr/>
        </p:nvSpPr>
        <p:spPr>
          <a:xfrm>
            <a:off x="5186149" y="2661313"/>
            <a:ext cx="1692323" cy="49132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81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5E7A5-EDC3-F144-BDCA-9ED608C96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694" y="0"/>
            <a:ext cx="485661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D674D4-687A-6342-A67E-69CF47E1F8A3}"/>
              </a:ext>
            </a:extLst>
          </p:cNvPr>
          <p:cNvSpPr/>
          <p:nvPr/>
        </p:nvSpPr>
        <p:spPr>
          <a:xfrm>
            <a:off x="5186149" y="2661313"/>
            <a:ext cx="1692323" cy="49132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9F62A-3FA0-0247-862C-F2387D8CAFDC}"/>
              </a:ext>
            </a:extLst>
          </p:cNvPr>
          <p:cNvSpPr txBox="1"/>
          <p:nvPr/>
        </p:nvSpPr>
        <p:spPr>
          <a:xfrm>
            <a:off x="36395" y="2122704"/>
            <a:ext cx="3503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Ammonification + Nitrification = Mineralization</a:t>
            </a:r>
          </a:p>
        </p:txBody>
      </p:sp>
    </p:spTree>
    <p:extLst>
      <p:ext uri="{BB962C8B-B14F-4D97-AF65-F5344CB8AC3E}">
        <p14:creationId xmlns:p14="http://schemas.microsoft.com/office/powerpoint/2010/main" val="1269743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F497A1-BD33-8148-A669-3B7C7B7F37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81"/>
          <a:stretch/>
        </p:blipFill>
        <p:spPr>
          <a:xfrm>
            <a:off x="2922713" y="0"/>
            <a:ext cx="6264687" cy="659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01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182C8-80C3-DD4F-B8B2-6AA5A6AB7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00403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Assimilation</a:t>
            </a:r>
            <a:r>
              <a:rPr lang="en-US" dirty="0"/>
              <a:t>: Inorganic N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Organic N</a:t>
            </a:r>
            <a:br>
              <a:rPr lang="en-US" dirty="0"/>
            </a:br>
            <a:r>
              <a:rPr lang="en-US" dirty="0">
                <a:solidFill>
                  <a:srgbClr val="7030A0"/>
                </a:solidFill>
              </a:rPr>
              <a:t>Mineralization</a:t>
            </a:r>
            <a:r>
              <a:rPr lang="en-US" dirty="0"/>
              <a:t>: Organic N </a:t>
            </a:r>
            <a:r>
              <a:rPr lang="en-US" dirty="0">
                <a:sym typeface="Wingdings" pitchFamily="2" charset="2"/>
              </a:rPr>
              <a:t> Inorganic N</a:t>
            </a:r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374E1A0-204D-1E47-ADD9-D19A06713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91"/>
          <a:stretch>
            <a:fillRect/>
          </a:stretch>
        </p:blipFill>
        <p:spPr bwMode="auto">
          <a:xfrm>
            <a:off x="838200" y="2265528"/>
            <a:ext cx="7679140" cy="4458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FF6D31-C730-704E-8D61-CF26F0CFA9A9}"/>
              </a:ext>
            </a:extLst>
          </p:cNvPr>
          <p:cNvSpPr txBox="1"/>
          <p:nvPr/>
        </p:nvSpPr>
        <p:spPr>
          <a:xfrm>
            <a:off x="8898339" y="3739487"/>
            <a:ext cx="30298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Whether you have net mineralization or assimilation depends on the environment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High N = mineralization</a:t>
            </a:r>
          </a:p>
          <a:p>
            <a:r>
              <a:rPr lang="en-US" dirty="0">
                <a:solidFill>
                  <a:srgbClr val="7030A0"/>
                </a:solidFill>
              </a:rPr>
              <a:t>Low N = assimilation</a:t>
            </a:r>
          </a:p>
        </p:txBody>
      </p:sp>
    </p:spTree>
    <p:extLst>
      <p:ext uri="{BB962C8B-B14F-4D97-AF65-F5344CB8AC3E}">
        <p14:creationId xmlns:p14="http://schemas.microsoft.com/office/powerpoint/2010/main" val="1455234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>
            <a:extLst>
              <a:ext uri="{FF2B5EF4-FFF2-40B4-BE49-F238E27FC236}">
                <a16:creationId xmlns:a16="http://schemas.microsoft.com/office/drawing/2014/main" id="{F2D19405-D47F-344B-8236-C8BEB6679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2120" y="1325881"/>
            <a:ext cx="9098280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Gross Mineralization </a:t>
            </a:r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= Total amount of N released by mineralization (NH</a:t>
            </a:r>
            <a:r>
              <a:rPr lang="en-US" altLang="en-US" sz="3600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altLang="en-US" sz="36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and NO</a:t>
            </a:r>
            <a:r>
              <a:rPr lang="en-US" altLang="en-US" sz="3600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altLang="en-US" sz="36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 mineralization </a:t>
            </a:r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= Gross – immobilization – losses  (NH</a:t>
            </a:r>
            <a:r>
              <a:rPr lang="en-US" altLang="en-US" sz="3600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altLang="en-US" sz="36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and NO</a:t>
            </a:r>
            <a:r>
              <a:rPr lang="en-US" altLang="en-US" sz="3600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altLang="en-US" sz="36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Net mineralization = available for plant uptake</a:t>
            </a:r>
          </a:p>
        </p:txBody>
      </p:sp>
    </p:spTree>
    <p:extLst>
      <p:ext uri="{BB962C8B-B14F-4D97-AF65-F5344CB8AC3E}">
        <p14:creationId xmlns:p14="http://schemas.microsoft.com/office/powerpoint/2010/main" val="32328367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09661-BDCC-6440-9A13-527E477AD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above- and belowground 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D3B5C6-BDB1-3046-9C10-43B3363FE8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1833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61" name="Group 3">
            <a:extLst>
              <a:ext uri="{FF2B5EF4-FFF2-40B4-BE49-F238E27FC236}">
                <a16:creationId xmlns:a16="http://schemas.microsoft.com/office/drawing/2014/main" id="{9BA59C04-867E-A14A-9D28-C889008D0D14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685800"/>
            <a:ext cx="3429000" cy="5638800"/>
            <a:chOff x="1632" y="528"/>
            <a:chExt cx="2304" cy="3696"/>
          </a:xfrm>
        </p:grpSpPr>
        <p:pic>
          <p:nvPicPr>
            <p:cNvPr id="40970" name="Picture 4">
              <a:extLst>
                <a:ext uri="{FF2B5EF4-FFF2-40B4-BE49-F238E27FC236}">
                  <a16:creationId xmlns:a16="http://schemas.microsoft.com/office/drawing/2014/main" id="{2ADBED92-58B7-5443-9E25-4D2859AFCB97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528"/>
              <a:ext cx="2272" cy="3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971" name="Rectangle 5">
              <a:extLst>
                <a:ext uri="{FF2B5EF4-FFF2-40B4-BE49-F238E27FC236}">
                  <a16:creationId xmlns:a16="http://schemas.microsoft.com/office/drawing/2014/main" id="{451E043F-9CB9-E146-811D-BDD687479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960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40962" name="Text Box 7">
            <a:extLst>
              <a:ext uri="{FF2B5EF4-FFF2-40B4-BE49-F238E27FC236}">
                <a16:creationId xmlns:a16="http://schemas.microsoft.com/office/drawing/2014/main" id="{8DB30359-7E55-2B4E-8587-7A6F7D294A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76200"/>
            <a:ext cx="830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/>
              <a:t>Linkages between above- and belowground processes</a:t>
            </a:r>
          </a:p>
        </p:txBody>
      </p:sp>
      <p:sp>
        <p:nvSpPr>
          <p:cNvPr id="40963" name="Text Box 8">
            <a:extLst>
              <a:ext uri="{FF2B5EF4-FFF2-40B4-BE49-F238E27FC236}">
                <a16:creationId xmlns:a16="http://schemas.microsoft.com/office/drawing/2014/main" id="{62F1F045-CA0E-2E4F-AAF5-76BA4AF0E9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5105400"/>
            <a:ext cx="1905000" cy="369332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Decomposition</a:t>
            </a:r>
          </a:p>
        </p:txBody>
      </p:sp>
      <p:sp>
        <p:nvSpPr>
          <p:cNvPr id="40964" name="Text Box 12">
            <a:extLst>
              <a:ext uri="{FF2B5EF4-FFF2-40B4-BE49-F238E27FC236}">
                <a16:creationId xmlns:a16="http://schemas.microsoft.com/office/drawing/2014/main" id="{98ACA33B-6DB7-EB44-AFA4-C92E46CFA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5943601"/>
            <a:ext cx="2743200" cy="646113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Microbial/decomposer activity</a:t>
            </a:r>
          </a:p>
        </p:txBody>
      </p:sp>
      <p:sp>
        <p:nvSpPr>
          <p:cNvPr id="40965" name="Text Box 15">
            <a:extLst>
              <a:ext uri="{FF2B5EF4-FFF2-40B4-BE49-F238E27FC236}">
                <a16:creationId xmlns:a16="http://schemas.microsoft.com/office/drawing/2014/main" id="{FF15DBBD-33E7-B247-B9F0-B8C5D608D6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4267200"/>
            <a:ext cx="1905000" cy="666750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Litterfall-ANPP &amp; Litter quality</a:t>
            </a:r>
          </a:p>
        </p:txBody>
      </p:sp>
      <p:sp>
        <p:nvSpPr>
          <p:cNvPr id="40966" name="TextBox 24">
            <a:extLst>
              <a:ext uri="{FF2B5EF4-FFF2-40B4-BE49-F238E27FC236}">
                <a16:creationId xmlns:a16="http://schemas.microsoft.com/office/drawing/2014/main" id="{55EA07D1-0AED-D14A-B7A2-329147D882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400" y="5997576"/>
            <a:ext cx="2057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/>
              <a:t>DON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3BBA8A1-A30F-A040-85D7-A69B72A48183}"/>
              </a:ext>
            </a:extLst>
          </p:cNvPr>
          <p:cNvCxnSpPr/>
          <p:nvPr/>
        </p:nvCxnSpPr>
        <p:spPr>
          <a:xfrm>
            <a:off x="5715000" y="6400800"/>
            <a:ext cx="1981200" cy="1588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71EE883-AD9A-F248-81F6-4F05C8EC2D2B}"/>
              </a:ext>
            </a:extLst>
          </p:cNvPr>
          <p:cNvCxnSpPr/>
          <p:nvPr/>
        </p:nvCxnSpPr>
        <p:spPr>
          <a:xfrm rot="5400000">
            <a:off x="8647907" y="5828507"/>
            <a:ext cx="381000" cy="1587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020D39E-81FB-7F4F-BC65-75541C1EDCD5}"/>
              </a:ext>
            </a:extLst>
          </p:cNvPr>
          <p:cNvCxnSpPr/>
          <p:nvPr/>
        </p:nvCxnSpPr>
        <p:spPr>
          <a:xfrm>
            <a:off x="6781800" y="5105400"/>
            <a:ext cx="1371600" cy="914400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6949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09" name="Group 3">
            <a:extLst>
              <a:ext uri="{FF2B5EF4-FFF2-40B4-BE49-F238E27FC236}">
                <a16:creationId xmlns:a16="http://schemas.microsoft.com/office/drawing/2014/main" id="{9F1CBBE0-7E9E-7D4C-AF68-11756F6E9213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685800"/>
            <a:ext cx="3429000" cy="5638800"/>
            <a:chOff x="1632" y="528"/>
            <a:chExt cx="2304" cy="3696"/>
          </a:xfrm>
        </p:grpSpPr>
        <p:pic>
          <p:nvPicPr>
            <p:cNvPr id="43021" name="Picture 4">
              <a:extLst>
                <a:ext uri="{FF2B5EF4-FFF2-40B4-BE49-F238E27FC236}">
                  <a16:creationId xmlns:a16="http://schemas.microsoft.com/office/drawing/2014/main" id="{C7B2385A-7A4C-6040-B0E2-A9A5A926A274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528"/>
              <a:ext cx="2272" cy="3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22" name="Rectangle 5">
              <a:extLst>
                <a:ext uri="{FF2B5EF4-FFF2-40B4-BE49-F238E27FC236}">
                  <a16:creationId xmlns:a16="http://schemas.microsoft.com/office/drawing/2014/main" id="{AF45891E-8895-D948-AC53-2DC9296B6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960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43010" name="Text Box 7">
            <a:extLst>
              <a:ext uri="{FF2B5EF4-FFF2-40B4-BE49-F238E27FC236}">
                <a16:creationId xmlns:a16="http://schemas.microsoft.com/office/drawing/2014/main" id="{F15B64F1-361E-804C-B9A5-50FC255A6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76200"/>
            <a:ext cx="830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/>
              <a:t>Linkages between above- and belowground processes</a:t>
            </a:r>
          </a:p>
        </p:txBody>
      </p:sp>
      <p:sp>
        <p:nvSpPr>
          <p:cNvPr id="43011" name="Text Box 8">
            <a:extLst>
              <a:ext uri="{FF2B5EF4-FFF2-40B4-BE49-F238E27FC236}">
                <a16:creationId xmlns:a16="http://schemas.microsoft.com/office/drawing/2014/main" id="{DC8F3F67-C97A-5C44-9358-7A23F700BA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5105400"/>
            <a:ext cx="1905000" cy="369332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Decomposition</a:t>
            </a:r>
          </a:p>
        </p:txBody>
      </p:sp>
      <p:sp>
        <p:nvSpPr>
          <p:cNvPr id="43012" name="Text Box 12">
            <a:extLst>
              <a:ext uri="{FF2B5EF4-FFF2-40B4-BE49-F238E27FC236}">
                <a16:creationId xmlns:a16="http://schemas.microsoft.com/office/drawing/2014/main" id="{3BC3BC50-7B7E-4940-BA3A-1EA773873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5943601"/>
            <a:ext cx="2743200" cy="646113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Microbial/decomposer activity</a:t>
            </a:r>
          </a:p>
        </p:txBody>
      </p:sp>
      <p:sp>
        <p:nvSpPr>
          <p:cNvPr id="43013" name="Text Box 15">
            <a:extLst>
              <a:ext uri="{FF2B5EF4-FFF2-40B4-BE49-F238E27FC236}">
                <a16:creationId xmlns:a16="http://schemas.microsoft.com/office/drawing/2014/main" id="{1B457746-491C-9548-9576-77D4CDAAB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4267200"/>
            <a:ext cx="1905000" cy="666750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Litterfall-ANPP &amp; Litter quality</a:t>
            </a:r>
          </a:p>
        </p:txBody>
      </p:sp>
      <p:sp>
        <p:nvSpPr>
          <p:cNvPr id="43014" name="TextBox 24">
            <a:extLst>
              <a:ext uri="{FF2B5EF4-FFF2-40B4-BE49-F238E27FC236}">
                <a16:creationId xmlns:a16="http://schemas.microsoft.com/office/drawing/2014/main" id="{6F3C6C81-276C-C746-9A38-77EADC2267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400" y="5997576"/>
            <a:ext cx="2057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/>
              <a:t>DON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34974F1-684D-8648-B2B7-100AD49BBE7F}"/>
              </a:ext>
            </a:extLst>
          </p:cNvPr>
          <p:cNvCxnSpPr/>
          <p:nvPr/>
        </p:nvCxnSpPr>
        <p:spPr>
          <a:xfrm>
            <a:off x="5715000" y="6400800"/>
            <a:ext cx="1981200" cy="1588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52553CC-25C4-694B-A6B4-82E0AC05060C}"/>
              </a:ext>
            </a:extLst>
          </p:cNvPr>
          <p:cNvCxnSpPr/>
          <p:nvPr/>
        </p:nvCxnSpPr>
        <p:spPr>
          <a:xfrm rot="5400000">
            <a:off x="8647907" y="5828507"/>
            <a:ext cx="381000" cy="1587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FBB578E-7288-3A45-A624-0CF023B265D4}"/>
              </a:ext>
            </a:extLst>
          </p:cNvPr>
          <p:cNvCxnSpPr/>
          <p:nvPr/>
        </p:nvCxnSpPr>
        <p:spPr>
          <a:xfrm>
            <a:off x="6781800" y="5105400"/>
            <a:ext cx="1371600" cy="914400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18" name="TextBox 12">
            <a:extLst>
              <a:ext uri="{FF2B5EF4-FFF2-40B4-BE49-F238E27FC236}">
                <a16:creationId xmlns:a16="http://schemas.microsoft.com/office/drawing/2014/main" id="{333D4363-6FC5-E341-A873-C59848CE7A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087564"/>
            <a:ext cx="19812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Rate Limiting Step to N cycling 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D90620-0806-284A-86E1-C04F2002031D}"/>
              </a:ext>
            </a:extLst>
          </p:cNvPr>
          <p:cNvSpPr/>
          <p:nvPr/>
        </p:nvSpPr>
        <p:spPr>
          <a:xfrm>
            <a:off x="2133600" y="1981200"/>
            <a:ext cx="1600200" cy="19050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3020" name="TextBox 1">
            <a:extLst>
              <a:ext uri="{FF2B5EF4-FFF2-40B4-BE49-F238E27FC236}">
                <a16:creationId xmlns:a16="http://schemas.microsoft.com/office/drawing/2014/main" id="{F25BB2EC-DAB2-514E-9663-CABFE76E0B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962401"/>
            <a:ext cx="2971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Depolymerization</a:t>
            </a:r>
          </a:p>
        </p:txBody>
      </p:sp>
    </p:spTree>
    <p:extLst>
      <p:ext uri="{BB962C8B-B14F-4D97-AF65-F5344CB8AC3E}">
        <p14:creationId xmlns:p14="http://schemas.microsoft.com/office/powerpoint/2010/main" val="1524382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 Box 2">
            <a:extLst>
              <a:ext uri="{FF2B5EF4-FFF2-40B4-BE49-F238E27FC236}">
                <a16:creationId xmlns:a16="http://schemas.microsoft.com/office/drawing/2014/main" id="{6B65B541-457F-FF43-B4A7-0D620B841D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671513"/>
            <a:ext cx="87630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2800" b="1"/>
              <a:t>DON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2400"/>
              <a:t>Bacteria and fungi secrete extracellular enzymes to break 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2400"/>
              <a:t>complex polymers down into water soluble units that can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2400"/>
              <a:t>pass through cell membranes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</a:pPr>
            <a:endParaRPr lang="en-US" altLang="en-US" sz="2400"/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2400"/>
              <a:t>Proteases			Proteins		Amino acids	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2400"/>
              <a:t>Ribonucleases		Nucleic acids		Nucleotides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2400"/>
              <a:t>Chitinases			Chitins		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2400"/>
              <a:t>Cellulase			N polymers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2400"/>
              <a:t>	</a:t>
            </a:r>
          </a:p>
        </p:txBody>
      </p:sp>
      <p:sp>
        <p:nvSpPr>
          <p:cNvPr id="45058" name="AutoShape 3">
            <a:extLst>
              <a:ext uri="{FF2B5EF4-FFF2-40B4-BE49-F238E27FC236}">
                <a16:creationId xmlns:a16="http://schemas.microsoft.com/office/drawing/2014/main" id="{365B7BBC-A54D-0A4A-89EB-C28B8881D0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2819400"/>
            <a:ext cx="1143000" cy="17526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5059" name="AutoShape 4">
            <a:extLst>
              <a:ext uri="{FF2B5EF4-FFF2-40B4-BE49-F238E27FC236}">
                <a16:creationId xmlns:a16="http://schemas.microsoft.com/office/drawing/2014/main" id="{CDB0AC32-B946-A346-AA82-AB7CC8E15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2895600"/>
            <a:ext cx="609600" cy="9906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34276202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2">
            <a:extLst>
              <a:ext uri="{FF2B5EF4-FFF2-40B4-BE49-F238E27FC236}">
                <a16:creationId xmlns:a16="http://schemas.microsoft.com/office/drawing/2014/main" id="{937DF287-367C-924B-A2C2-4EE362A68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638" y="933451"/>
            <a:ext cx="6532562" cy="504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6" name="Text Box 3">
            <a:extLst>
              <a:ext uri="{FF2B5EF4-FFF2-40B4-BE49-F238E27FC236}">
                <a16:creationId xmlns:a16="http://schemas.microsoft.com/office/drawing/2014/main" id="{BA6CA859-8706-6848-9E72-797BAAAE8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1125" y="504826"/>
            <a:ext cx="65197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High protease activity yields more amino acids</a:t>
            </a:r>
          </a:p>
        </p:txBody>
      </p:sp>
      <p:sp>
        <p:nvSpPr>
          <p:cNvPr id="47107" name="Text Box 4">
            <a:extLst>
              <a:ext uri="{FF2B5EF4-FFF2-40B4-BE49-F238E27FC236}">
                <a16:creationId xmlns:a16="http://schemas.microsoft.com/office/drawing/2014/main" id="{64241935-8260-4544-A08E-FCF38C706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6262689"/>
            <a:ext cx="15827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Kielland 2006</a:t>
            </a:r>
          </a:p>
        </p:txBody>
      </p:sp>
    </p:spTree>
    <p:extLst>
      <p:ext uri="{BB962C8B-B14F-4D97-AF65-F5344CB8AC3E}">
        <p14:creationId xmlns:p14="http://schemas.microsoft.com/office/powerpoint/2010/main" val="19349482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extBox 1">
            <a:extLst>
              <a:ext uri="{FF2B5EF4-FFF2-40B4-BE49-F238E27FC236}">
                <a16:creationId xmlns:a16="http://schemas.microsoft.com/office/drawing/2014/main" id="{0F3496DE-D131-0740-87CA-464FDCE365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981201"/>
            <a:ext cx="80772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8000" b="1"/>
              <a:t>Fate of DON???</a:t>
            </a:r>
          </a:p>
        </p:txBody>
      </p:sp>
    </p:spTree>
    <p:extLst>
      <p:ext uri="{BB962C8B-B14F-4D97-AF65-F5344CB8AC3E}">
        <p14:creationId xmlns:p14="http://schemas.microsoft.com/office/powerpoint/2010/main" val="25072424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9798-8F66-934C-84E8-A5B545611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Fate of DON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DC83C-925E-F041-9C0C-8EF40C787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/>
              <a:t>Taken up by mycorrhizae</a:t>
            </a:r>
          </a:p>
        </p:txBody>
      </p:sp>
    </p:spTree>
    <p:extLst>
      <p:ext uri="{BB962C8B-B14F-4D97-AF65-F5344CB8AC3E}">
        <p14:creationId xmlns:p14="http://schemas.microsoft.com/office/powerpoint/2010/main" val="29057501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01" name="Group 3">
            <a:extLst>
              <a:ext uri="{FF2B5EF4-FFF2-40B4-BE49-F238E27FC236}">
                <a16:creationId xmlns:a16="http://schemas.microsoft.com/office/drawing/2014/main" id="{5D0D54F5-4BA4-2F4D-BAB9-DE7DA117F3BA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685800"/>
            <a:ext cx="2819400" cy="4343400"/>
            <a:chOff x="1632" y="528"/>
            <a:chExt cx="2304" cy="3696"/>
          </a:xfrm>
        </p:grpSpPr>
        <p:pic>
          <p:nvPicPr>
            <p:cNvPr id="51207" name="Picture 4">
              <a:extLst>
                <a:ext uri="{FF2B5EF4-FFF2-40B4-BE49-F238E27FC236}">
                  <a16:creationId xmlns:a16="http://schemas.microsoft.com/office/drawing/2014/main" id="{A375B83A-D769-BE45-94CA-EE305CDAAF85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528"/>
              <a:ext cx="2272" cy="3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08" name="Rectangle 5">
              <a:extLst>
                <a:ext uri="{FF2B5EF4-FFF2-40B4-BE49-F238E27FC236}">
                  <a16:creationId xmlns:a16="http://schemas.microsoft.com/office/drawing/2014/main" id="{E03629BC-9A78-E84F-95EB-B64828FE57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960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51202" name="Text Box 7">
            <a:extLst>
              <a:ext uri="{FF2B5EF4-FFF2-40B4-BE49-F238E27FC236}">
                <a16:creationId xmlns:a16="http://schemas.microsoft.com/office/drawing/2014/main" id="{179BB1BB-753A-3C48-9C1E-DB4D383500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76200"/>
            <a:ext cx="830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/>
              <a:t>Linkages between above- and belowground processes</a:t>
            </a:r>
          </a:p>
        </p:txBody>
      </p:sp>
      <p:sp>
        <p:nvSpPr>
          <p:cNvPr id="51203" name="TextBox 24">
            <a:extLst>
              <a:ext uri="{FF2B5EF4-FFF2-40B4-BE49-F238E27FC236}">
                <a16:creationId xmlns:a16="http://schemas.microsoft.com/office/drawing/2014/main" id="{82035710-8101-E846-AEEE-230AC2F69B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4495801"/>
            <a:ext cx="2057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/>
              <a:t>DON</a:t>
            </a:r>
          </a:p>
        </p:txBody>
      </p:sp>
      <p:sp>
        <p:nvSpPr>
          <p:cNvPr id="51204" name="TextBox 1">
            <a:extLst>
              <a:ext uri="{FF2B5EF4-FFF2-40B4-BE49-F238E27FC236}">
                <a16:creationId xmlns:a16="http://schemas.microsoft.com/office/drawing/2014/main" id="{EF3F9D6E-7869-FF4E-AD9F-7349DE7D9A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7175" y="6096001"/>
            <a:ext cx="4038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Uptake by ECM &amp; plants</a:t>
            </a:r>
          </a:p>
        </p:txBody>
      </p:sp>
      <p:pic>
        <p:nvPicPr>
          <p:cNvPr id="51205" name="Picture 2">
            <a:extLst>
              <a:ext uri="{FF2B5EF4-FFF2-40B4-BE49-F238E27FC236}">
                <a16:creationId xmlns:a16="http://schemas.microsoft.com/office/drawing/2014/main" id="{B5F344BF-8329-5041-890B-664CBCDBC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990600"/>
            <a:ext cx="460375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6" name="Picture 8">
            <a:extLst>
              <a:ext uri="{FF2B5EF4-FFF2-40B4-BE49-F238E27FC236}">
                <a16:creationId xmlns:a16="http://schemas.microsoft.com/office/drawing/2014/main" id="{2ECEB7B4-9E95-2743-A44A-00FA0371CF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1" y="5114926"/>
            <a:ext cx="2347913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0961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7FD3B-F66C-CD43-ABF5-DA6A5579D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Nutrients limit productivity (primarily N and 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CCC01F-3F5B-B74A-A1F1-D4E894396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690688"/>
            <a:ext cx="87249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277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9798-8F66-934C-84E8-A5B545611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Fate of DON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DC83C-925E-F041-9C0C-8EF40C787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Taken up by mycorrhizae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Mineralized by microbes</a:t>
            </a:r>
          </a:p>
        </p:txBody>
      </p:sp>
    </p:spTree>
    <p:extLst>
      <p:ext uri="{BB962C8B-B14F-4D97-AF65-F5344CB8AC3E}">
        <p14:creationId xmlns:p14="http://schemas.microsoft.com/office/powerpoint/2010/main" val="10200058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>
            <a:extLst>
              <a:ext uri="{FF2B5EF4-FFF2-40B4-BE49-F238E27FC236}">
                <a16:creationId xmlns:a16="http://schemas.microsoft.com/office/drawing/2014/main" id="{EFD1B0A8-24B3-0E4F-82C0-BA1A0A6D1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838201"/>
            <a:ext cx="7467600" cy="526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		Nitrogen Mineralization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•N Mineralization results from microbial break-down of DON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•Microbes release NH</a:t>
            </a:r>
            <a:r>
              <a:rPr lang="en-US" altLang="en-US" sz="2800" baseline="-25000"/>
              <a:t>4</a:t>
            </a:r>
            <a:r>
              <a:rPr lang="en-US" altLang="en-US" sz="2800" baseline="30000"/>
              <a:t>+ </a:t>
            </a:r>
            <a:r>
              <a:rPr lang="en-US" altLang="en-US" sz="2800"/>
              <a:t>to soil solution as they use carbon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 b="1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 b="1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	Organic-N				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	(R-NH</a:t>
            </a:r>
            <a:r>
              <a:rPr lang="en-US" altLang="en-US" sz="2800" b="1" baseline="-25000"/>
              <a:t>2</a:t>
            </a:r>
            <a:r>
              <a:rPr lang="en-US" altLang="en-US" sz="2800" b="1"/>
              <a:t>) 				NH</a:t>
            </a:r>
            <a:r>
              <a:rPr lang="en-US" altLang="en-US" sz="2800" b="1" baseline="-25000"/>
              <a:t>4</a:t>
            </a:r>
            <a:r>
              <a:rPr lang="en-US" altLang="en-US" sz="2800" b="1" baseline="30000"/>
              <a:t>+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			</a:t>
            </a:r>
            <a:endParaRPr lang="en-US" altLang="en-US" sz="2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EB673D-57D2-6247-9446-25FFC5269356}"/>
              </a:ext>
            </a:extLst>
          </p:cNvPr>
          <p:cNvSpPr/>
          <p:nvPr/>
        </p:nvSpPr>
        <p:spPr>
          <a:xfrm>
            <a:off x="3429000" y="4648200"/>
            <a:ext cx="1905000" cy="106680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8EE904-C2DB-7345-9EEC-E97E59B79016}"/>
              </a:ext>
            </a:extLst>
          </p:cNvPr>
          <p:cNvSpPr/>
          <p:nvPr/>
        </p:nvSpPr>
        <p:spPr>
          <a:xfrm>
            <a:off x="7696200" y="4648200"/>
            <a:ext cx="1524000" cy="106680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21351EB-ED16-8C49-BA70-26E67FCF502D}"/>
              </a:ext>
            </a:extLst>
          </p:cNvPr>
          <p:cNvCxnSpPr/>
          <p:nvPr/>
        </p:nvCxnSpPr>
        <p:spPr>
          <a:xfrm>
            <a:off x="5410200" y="5181600"/>
            <a:ext cx="2209800" cy="1588"/>
          </a:xfrm>
          <a:prstGeom prst="line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77" name="TextBox 8">
            <a:extLst>
              <a:ext uri="{FF2B5EF4-FFF2-40B4-BE49-F238E27FC236}">
                <a16:creationId xmlns:a16="http://schemas.microsoft.com/office/drawing/2014/main" id="{9A9C1754-A57B-3B44-8EF8-53472628C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5334001"/>
            <a:ext cx="20447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  Mineralization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(ammonification)</a:t>
            </a:r>
          </a:p>
        </p:txBody>
      </p:sp>
    </p:spTree>
    <p:extLst>
      <p:ext uri="{BB962C8B-B14F-4D97-AF65-F5344CB8AC3E}">
        <p14:creationId xmlns:p14="http://schemas.microsoft.com/office/powerpoint/2010/main" val="20030145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21" name="Group 3">
            <a:extLst>
              <a:ext uri="{FF2B5EF4-FFF2-40B4-BE49-F238E27FC236}">
                <a16:creationId xmlns:a16="http://schemas.microsoft.com/office/drawing/2014/main" id="{CE876D80-7601-DC4C-8229-89A9D278187E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685800"/>
            <a:ext cx="2819400" cy="4343400"/>
            <a:chOff x="1632" y="528"/>
            <a:chExt cx="2304" cy="3696"/>
          </a:xfrm>
        </p:grpSpPr>
        <p:pic>
          <p:nvPicPr>
            <p:cNvPr id="56329" name="Picture 4">
              <a:extLst>
                <a:ext uri="{FF2B5EF4-FFF2-40B4-BE49-F238E27FC236}">
                  <a16:creationId xmlns:a16="http://schemas.microsoft.com/office/drawing/2014/main" id="{C8C29C20-AF9B-F642-A636-F2A429B47773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528"/>
              <a:ext cx="2272" cy="3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330" name="Rectangle 5">
              <a:extLst>
                <a:ext uri="{FF2B5EF4-FFF2-40B4-BE49-F238E27FC236}">
                  <a16:creationId xmlns:a16="http://schemas.microsoft.com/office/drawing/2014/main" id="{577FE511-10E4-4C40-8287-DADAB1E814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960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56322" name="Text Box 7">
            <a:extLst>
              <a:ext uri="{FF2B5EF4-FFF2-40B4-BE49-F238E27FC236}">
                <a16:creationId xmlns:a16="http://schemas.microsoft.com/office/drawing/2014/main" id="{5533F64A-8EB3-DD49-A370-E0BCA6F8E7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76200"/>
            <a:ext cx="830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/>
              <a:t>Linkages between above- and belowground processes</a:t>
            </a:r>
          </a:p>
        </p:txBody>
      </p:sp>
      <p:sp>
        <p:nvSpPr>
          <p:cNvPr id="56323" name="TextBox 24">
            <a:extLst>
              <a:ext uri="{FF2B5EF4-FFF2-40B4-BE49-F238E27FC236}">
                <a16:creationId xmlns:a16="http://schemas.microsoft.com/office/drawing/2014/main" id="{915C98FA-00D0-CA4A-B380-6B5F04FC6E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114801"/>
            <a:ext cx="2057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/>
              <a:t>DON</a:t>
            </a:r>
          </a:p>
        </p:txBody>
      </p:sp>
      <p:sp>
        <p:nvSpPr>
          <p:cNvPr id="56324" name="Text Box 9">
            <a:extLst>
              <a:ext uri="{FF2B5EF4-FFF2-40B4-BE49-F238E27FC236}">
                <a16:creationId xmlns:a16="http://schemas.microsoft.com/office/drawing/2014/main" id="{AC347C89-300E-FC46-90B4-2DE0EDDC2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867400"/>
            <a:ext cx="1981200" cy="369888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Ammonification</a:t>
            </a:r>
          </a:p>
        </p:txBody>
      </p:sp>
      <p:sp>
        <p:nvSpPr>
          <p:cNvPr id="56325" name="Text Box 19">
            <a:extLst>
              <a:ext uri="{FF2B5EF4-FFF2-40B4-BE49-F238E27FC236}">
                <a16:creationId xmlns:a16="http://schemas.microsoft.com/office/drawing/2014/main" id="{74BF1F9C-F9D2-EF4D-BFEE-6E03B42FDF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1054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NH</a:t>
            </a:r>
            <a:r>
              <a:rPr lang="en-US" altLang="en-US" sz="1800" b="1" baseline="-25000"/>
              <a:t>4</a:t>
            </a:r>
            <a:r>
              <a:rPr lang="en-US" altLang="en-US" sz="1800" b="1" baseline="30000"/>
              <a:t>+</a:t>
            </a:r>
          </a:p>
        </p:txBody>
      </p:sp>
      <p:sp>
        <p:nvSpPr>
          <p:cNvPr id="56326" name="AutoShape 24">
            <a:extLst>
              <a:ext uri="{FF2B5EF4-FFF2-40B4-BE49-F238E27FC236}">
                <a16:creationId xmlns:a16="http://schemas.microsoft.com/office/drawing/2014/main" id="{BC4F033B-A54B-4D4E-A791-615C1E09A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1" y="4800600"/>
            <a:ext cx="428625" cy="909638"/>
          </a:xfrm>
          <a:prstGeom prst="curvedRightArrow">
            <a:avLst>
              <a:gd name="adj1" fmla="val 42444"/>
              <a:gd name="adj2" fmla="val 84889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6327" name="Text Box 19">
            <a:extLst>
              <a:ext uri="{FF2B5EF4-FFF2-40B4-BE49-F238E27FC236}">
                <a16:creationId xmlns:a16="http://schemas.microsoft.com/office/drawing/2014/main" id="{1AFA0808-10DE-F640-9CEB-020C3B0E40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3276600"/>
            <a:ext cx="838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CO</a:t>
            </a:r>
            <a:r>
              <a:rPr lang="en-US" altLang="en-US" sz="1800" b="1" baseline="-25000"/>
              <a:t>2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5161916-F959-1B41-A347-BFBB469DCBCB}"/>
              </a:ext>
            </a:extLst>
          </p:cNvPr>
          <p:cNvCxnSpPr/>
          <p:nvPr/>
        </p:nvCxnSpPr>
        <p:spPr>
          <a:xfrm rot="16200000" flipV="1">
            <a:off x="7734300" y="3924300"/>
            <a:ext cx="533400" cy="152400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70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9798-8F66-934C-84E8-A5B545611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Fate of DON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DC83C-925E-F041-9C0C-8EF40C787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Taken up by mycorrhizae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Mineralized by microbes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Leached (not too common)</a:t>
            </a:r>
          </a:p>
        </p:txBody>
      </p:sp>
    </p:spTree>
    <p:extLst>
      <p:ext uri="{BB962C8B-B14F-4D97-AF65-F5344CB8AC3E}">
        <p14:creationId xmlns:p14="http://schemas.microsoft.com/office/powerpoint/2010/main" val="365251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extBox 1">
            <a:extLst>
              <a:ext uri="{FF2B5EF4-FFF2-40B4-BE49-F238E27FC236}">
                <a16:creationId xmlns:a16="http://schemas.microsoft.com/office/drawing/2014/main" id="{0F3496DE-D131-0740-87CA-464FDCE365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981201"/>
            <a:ext cx="80772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8000" b="1" dirty="0"/>
              <a:t>Fate of NH</a:t>
            </a:r>
            <a:r>
              <a:rPr lang="en-US" altLang="en-US" sz="8000" b="1" baseline="-25000" dirty="0"/>
              <a:t>4</a:t>
            </a:r>
            <a:r>
              <a:rPr lang="en-US" altLang="en-US" sz="8000" b="1" baseline="30000" dirty="0"/>
              <a:t>+</a:t>
            </a:r>
            <a:r>
              <a:rPr lang="en-US" altLang="en-US" sz="8000" b="1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9080813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9798-8F66-934C-84E8-A5B545611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Fate of NH</a:t>
            </a:r>
            <a:r>
              <a:rPr lang="en-US" baseline="-25000" dirty="0"/>
              <a:t>4</a:t>
            </a:r>
            <a:r>
              <a:rPr lang="en-US" baseline="30000" dirty="0"/>
              <a:t>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DC83C-925E-F041-9C0C-8EF40C787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/>
              <a:t>Nitrified by microbes</a:t>
            </a:r>
          </a:p>
        </p:txBody>
      </p:sp>
    </p:spTree>
    <p:extLst>
      <p:ext uri="{BB962C8B-B14F-4D97-AF65-F5344CB8AC3E}">
        <p14:creationId xmlns:p14="http://schemas.microsoft.com/office/powerpoint/2010/main" val="11654382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17" name="Group 3">
            <a:extLst>
              <a:ext uri="{FF2B5EF4-FFF2-40B4-BE49-F238E27FC236}">
                <a16:creationId xmlns:a16="http://schemas.microsoft.com/office/drawing/2014/main" id="{4BE21B00-EF23-7C4A-B77A-EE1C1AAE8080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685800"/>
            <a:ext cx="2819400" cy="4343400"/>
            <a:chOff x="1632" y="528"/>
            <a:chExt cx="2304" cy="3696"/>
          </a:xfrm>
        </p:grpSpPr>
        <p:pic>
          <p:nvPicPr>
            <p:cNvPr id="60430" name="Picture 4">
              <a:extLst>
                <a:ext uri="{FF2B5EF4-FFF2-40B4-BE49-F238E27FC236}">
                  <a16:creationId xmlns:a16="http://schemas.microsoft.com/office/drawing/2014/main" id="{FFC9714F-D705-DB4B-B9FE-B8595448DFC4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528"/>
              <a:ext cx="2272" cy="3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431" name="Rectangle 5">
              <a:extLst>
                <a:ext uri="{FF2B5EF4-FFF2-40B4-BE49-F238E27FC236}">
                  <a16:creationId xmlns:a16="http://schemas.microsoft.com/office/drawing/2014/main" id="{450CC390-B1D2-7049-8E59-BAF72973D8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960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60418" name="Text Box 7">
            <a:extLst>
              <a:ext uri="{FF2B5EF4-FFF2-40B4-BE49-F238E27FC236}">
                <a16:creationId xmlns:a16="http://schemas.microsoft.com/office/drawing/2014/main" id="{5D8302F4-FE20-3A49-A205-837A4D787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76200"/>
            <a:ext cx="830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/>
              <a:t>Linkages between above- and belowground processes</a:t>
            </a:r>
          </a:p>
        </p:txBody>
      </p:sp>
      <p:sp>
        <p:nvSpPr>
          <p:cNvPr id="60419" name="TextBox 24">
            <a:extLst>
              <a:ext uri="{FF2B5EF4-FFF2-40B4-BE49-F238E27FC236}">
                <a16:creationId xmlns:a16="http://schemas.microsoft.com/office/drawing/2014/main" id="{35D85C08-8D91-4440-99E2-58ADAA773B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114801"/>
            <a:ext cx="2057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/>
              <a:t>DON</a:t>
            </a:r>
          </a:p>
        </p:txBody>
      </p:sp>
      <p:sp>
        <p:nvSpPr>
          <p:cNvPr id="60420" name="Text Box 9">
            <a:extLst>
              <a:ext uri="{FF2B5EF4-FFF2-40B4-BE49-F238E27FC236}">
                <a16:creationId xmlns:a16="http://schemas.microsoft.com/office/drawing/2014/main" id="{94834DD4-7C15-0541-8340-71D4A96F9C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867400"/>
            <a:ext cx="2057400" cy="369888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Ammonification</a:t>
            </a:r>
          </a:p>
        </p:txBody>
      </p:sp>
      <p:sp>
        <p:nvSpPr>
          <p:cNvPr id="60421" name="Text Box 19">
            <a:extLst>
              <a:ext uri="{FF2B5EF4-FFF2-40B4-BE49-F238E27FC236}">
                <a16:creationId xmlns:a16="http://schemas.microsoft.com/office/drawing/2014/main" id="{B2E84879-FCAB-0D4E-BCBA-18A6A4645D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1054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NH</a:t>
            </a:r>
            <a:r>
              <a:rPr lang="en-US" altLang="en-US" sz="1800" b="1" baseline="-25000"/>
              <a:t>4</a:t>
            </a:r>
            <a:r>
              <a:rPr lang="en-US" altLang="en-US" sz="1800" b="1" baseline="30000"/>
              <a:t>+</a:t>
            </a:r>
          </a:p>
        </p:txBody>
      </p:sp>
      <p:sp>
        <p:nvSpPr>
          <p:cNvPr id="60422" name="AutoShape 24">
            <a:extLst>
              <a:ext uri="{FF2B5EF4-FFF2-40B4-BE49-F238E27FC236}">
                <a16:creationId xmlns:a16="http://schemas.microsoft.com/office/drawing/2014/main" id="{70602FF4-3584-D548-90C9-C5B865CCE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1" y="4800600"/>
            <a:ext cx="428625" cy="909638"/>
          </a:xfrm>
          <a:prstGeom prst="curvedRightArrow">
            <a:avLst>
              <a:gd name="adj1" fmla="val 42444"/>
              <a:gd name="adj2" fmla="val 84889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0424" name="Text Box 10">
            <a:extLst>
              <a:ext uri="{FF2B5EF4-FFF2-40B4-BE49-F238E27FC236}">
                <a16:creationId xmlns:a16="http://schemas.microsoft.com/office/drawing/2014/main" id="{9D8608E0-FC6F-9046-9F07-AAFCB16CD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5867400"/>
            <a:ext cx="1600200" cy="369332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Nitrification</a:t>
            </a:r>
          </a:p>
        </p:txBody>
      </p:sp>
      <p:sp>
        <p:nvSpPr>
          <p:cNvPr id="60425" name="Text Box 21">
            <a:extLst>
              <a:ext uri="{FF2B5EF4-FFF2-40B4-BE49-F238E27FC236}">
                <a16:creationId xmlns:a16="http://schemas.microsoft.com/office/drawing/2014/main" id="{BF660549-C1BB-3142-959C-6623804C63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49530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NO</a:t>
            </a:r>
            <a:r>
              <a:rPr lang="en-US" altLang="en-US" sz="1800" b="1" baseline="-25000"/>
              <a:t>2</a:t>
            </a:r>
            <a:r>
              <a:rPr lang="en-US" altLang="en-US" sz="1800" b="1" baseline="30000"/>
              <a:t>-</a:t>
            </a:r>
          </a:p>
        </p:txBody>
      </p:sp>
      <p:sp>
        <p:nvSpPr>
          <p:cNvPr id="60426" name="Text Box 20">
            <a:extLst>
              <a:ext uri="{FF2B5EF4-FFF2-40B4-BE49-F238E27FC236}">
                <a16:creationId xmlns:a16="http://schemas.microsoft.com/office/drawing/2014/main" id="{DD1A479E-1AED-C441-A5AA-B9CA93250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54102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NO</a:t>
            </a:r>
            <a:r>
              <a:rPr lang="en-US" altLang="en-US" sz="1800" b="1" baseline="-25000"/>
              <a:t>3</a:t>
            </a:r>
            <a:r>
              <a:rPr lang="en-US" altLang="en-US" sz="1800" b="1" baseline="30000"/>
              <a:t>-</a:t>
            </a:r>
          </a:p>
        </p:txBody>
      </p:sp>
      <p:sp>
        <p:nvSpPr>
          <p:cNvPr id="60427" name="Line 23">
            <a:extLst>
              <a:ext uri="{FF2B5EF4-FFF2-40B4-BE49-F238E27FC236}">
                <a16:creationId xmlns:a16="http://schemas.microsoft.com/office/drawing/2014/main" id="{406DA935-E896-F64F-AEDF-73716972517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00800" y="5105400"/>
            <a:ext cx="457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28" name="Line 23">
            <a:extLst>
              <a:ext uri="{FF2B5EF4-FFF2-40B4-BE49-F238E27FC236}">
                <a16:creationId xmlns:a16="http://schemas.microsoft.com/office/drawing/2014/main" id="{10949A97-AD87-7747-B4F8-5DDD91859B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77000" y="5410200"/>
            <a:ext cx="381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29" name="TextBox 18">
            <a:extLst>
              <a:ext uri="{FF2B5EF4-FFF2-40B4-BE49-F238E27FC236}">
                <a16:creationId xmlns:a16="http://schemas.microsoft.com/office/drawing/2014/main" id="{F9956492-CA7B-C94B-A831-484C798A2C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6324601"/>
            <a:ext cx="2235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/>
              <a:t>Mineralization</a:t>
            </a:r>
          </a:p>
        </p:txBody>
      </p:sp>
    </p:spTree>
    <p:extLst>
      <p:ext uri="{BB962C8B-B14F-4D97-AF65-F5344CB8AC3E}">
        <p14:creationId xmlns:p14="http://schemas.microsoft.com/office/powerpoint/2010/main" val="28727040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9798-8F66-934C-84E8-A5B545611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Fate of NH</a:t>
            </a:r>
            <a:r>
              <a:rPr lang="en-US" baseline="-25000" dirty="0"/>
              <a:t>4</a:t>
            </a:r>
            <a:r>
              <a:rPr lang="en-US" baseline="30000" dirty="0"/>
              <a:t>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DC83C-925E-F041-9C0C-8EF40C787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/>
              <a:t> </a:t>
            </a:r>
            <a:r>
              <a:rPr lang="en-US" sz="5400" dirty="0">
                <a:solidFill>
                  <a:schemeClr val="bg2"/>
                </a:solidFill>
              </a:rPr>
              <a:t>Nitrified by microbes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 Assimilated up by microbes (not too common)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 Assimilated up by plants (not too common)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 Leached (not too common)</a:t>
            </a:r>
          </a:p>
        </p:txBody>
      </p:sp>
    </p:spTree>
    <p:extLst>
      <p:ext uri="{BB962C8B-B14F-4D97-AF65-F5344CB8AC3E}">
        <p14:creationId xmlns:p14="http://schemas.microsoft.com/office/powerpoint/2010/main" val="2394372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extBox 1">
            <a:extLst>
              <a:ext uri="{FF2B5EF4-FFF2-40B4-BE49-F238E27FC236}">
                <a16:creationId xmlns:a16="http://schemas.microsoft.com/office/drawing/2014/main" id="{2EBA9558-57D3-4C4E-B37E-E778BEC68B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981201"/>
            <a:ext cx="80772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8000" b="1"/>
              <a:t>Fate of NO</a:t>
            </a:r>
            <a:r>
              <a:rPr lang="en-US" altLang="en-US" sz="8000" b="1" baseline="-25000"/>
              <a:t>3</a:t>
            </a:r>
            <a:r>
              <a:rPr lang="en-US" altLang="en-US" sz="8000" b="1" baseline="30000"/>
              <a:t>-</a:t>
            </a:r>
            <a:r>
              <a:rPr lang="en-US" altLang="en-US" sz="8000" b="1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2823031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9798-8F66-934C-84E8-A5B545611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Fate of NO</a:t>
            </a:r>
            <a:r>
              <a:rPr lang="en-US" baseline="-25000" dirty="0"/>
              <a:t>3</a:t>
            </a:r>
            <a:endParaRPr lang="en-US" baseline="30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DC83C-925E-F041-9C0C-8EF40C787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/>
              <a:t> Assimilated by plants</a:t>
            </a:r>
          </a:p>
        </p:txBody>
      </p:sp>
    </p:spTree>
    <p:extLst>
      <p:ext uri="{BB962C8B-B14F-4D97-AF65-F5344CB8AC3E}">
        <p14:creationId xmlns:p14="http://schemas.microsoft.com/office/powerpoint/2010/main" val="296017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4462D-D187-7541-9193-82F6F4B44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Nutrient cycling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739873-FC21-574C-A80D-F181A26D8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5398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13" name="Group 3">
            <a:extLst>
              <a:ext uri="{FF2B5EF4-FFF2-40B4-BE49-F238E27FC236}">
                <a16:creationId xmlns:a16="http://schemas.microsoft.com/office/drawing/2014/main" id="{D4F8EFE4-9517-BC43-9E08-9BBD7168DC71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685800"/>
            <a:ext cx="2819400" cy="4343400"/>
            <a:chOff x="1632" y="528"/>
            <a:chExt cx="2304" cy="3696"/>
          </a:xfrm>
        </p:grpSpPr>
        <p:pic>
          <p:nvPicPr>
            <p:cNvPr id="64533" name="Picture 4">
              <a:extLst>
                <a:ext uri="{FF2B5EF4-FFF2-40B4-BE49-F238E27FC236}">
                  <a16:creationId xmlns:a16="http://schemas.microsoft.com/office/drawing/2014/main" id="{C79B0780-1CD3-524B-BFD5-6CA898E87754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528"/>
              <a:ext cx="2272" cy="3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34" name="Rectangle 5">
              <a:extLst>
                <a:ext uri="{FF2B5EF4-FFF2-40B4-BE49-F238E27FC236}">
                  <a16:creationId xmlns:a16="http://schemas.microsoft.com/office/drawing/2014/main" id="{81057F29-594D-4E46-806F-647094E37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960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64514" name="Text Box 7">
            <a:extLst>
              <a:ext uri="{FF2B5EF4-FFF2-40B4-BE49-F238E27FC236}">
                <a16:creationId xmlns:a16="http://schemas.microsoft.com/office/drawing/2014/main" id="{240E6001-4F42-F144-AC04-78960838E2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76200"/>
            <a:ext cx="830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/>
              <a:t>Linkages between above- and belowground processes</a:t>
            </a:r>
          </a:p>
        </p:txBody>
      </p:sp>
      <p:sp>
        <p:nvSpPr>
          <p:cNvPr id="64515" name="TextBox 24">
            <a:extLst>
              <a:ext uri="{FF2B5EF4-FFF2-40B4-BE49-F238E27FC236}">
                <a16:creationId xmlns:a16="http://schemas.microsoft.com/office/drawing/2014/main" id="{73E7E045-05B9-EE4D-8D21-B015048F3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114801"/>
            <a:ext cx="2057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/>
              <a:t>DON</a:t>
            </a:r>
          </a:p>
        </p:txBody>
      </p:sp>
      <p:sp>
        <p:nvSpPr>
          <p:cNvPr id="64516" name="Text Box 9">
            <a:extLst>
              <a:ext uri="{FF2B5EF4-FFF2-40B4-BE49-F238E27FC236}">
                <a16:creationId xmlns:a16="http://schemas.microsoft.com/office/drawing/2014/main" id="{5CEA8F5C-69FF-CE4F-93BE-5AB6DE0AC3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867400"/>
            <a:ext cx="1981200" cy="369888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Ammonification</a:t>
            </a:r>
          </a:p>
        </p:txBody>
      </p:sp>
      <p:sp>
        <p:nvSpPr>
          <p:cNvPr id="64517" name="Text Box 19">
            <a:extLst>
              <a:ext uri="{FF2B5EF4-FFF2-40B4-BE49-F238E27FC236}">
                <a16:creationId xmlns:a16="http://schemas.microsoft.com/office/drawing/2014/main" id="{363F91A7-FCE1-2D49-82E4-7A2D87871F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1054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NH</a:t>
            </a:r>
            <a:r>
              <a:rPr lang="en-US" altLang="en-US" sz="1800" b="1" baseline="-25000"/>
              <a:t>4</a:t>
            </a:r>
            <a:r>
              <a:rPr lang="en-US" altLang="en-US" sz="1800" b="1" baseline="30000"/>
              <a:t>+</a:t>
            </a:r>
          </a:p>
        </p:txBody>
      </p:sp>
      <p:sp>
        <p:nvSpPr>
          <p:cNvPr id="64518" name="AutoShape 24">
            <a:extLst>
              <a:ext uri="{FF2B5EF4-FFF2-40B4-BE49-F238E27FC236}">
                <a16:creationId xmlns:a16="http://schemas.microsoft.com/office/drawing/2014/main" id="{8A6E7708-6B66-5D44-A0EF-69092241F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1" y="4800600"/>
            <a:ext cx="428625" cy="909638"/>
          </a:xfrm>
          <a:prstGeom prst="curvedRightArrow">
            <a:avLst>
              <a:gd name="adj1" fmla="val 42444"/>
              <a:gd name="adj2" fmla="val 84889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4520" name="Text Box 10">
            <a:extLst>
              <a:ext uri="{FF2B5EF4-FFF2-40B4-BE49-F238E27FC236}">
                <a16:creationId xmlns:a16="http://schemas.microsoft.com/office/drawing/2014/main" id="{3916BBC7-2A65-0449-BE61-88E9812A5C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5867400"/>
            <a:ext cx="1600200" cy="369332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Nitrification</a:t>
            </a:r>
          </a:p>
        </p:txBody>
      </p:sp>
      <p:sp>
        <p:nvSpPr>
          <p:cNvPr id="64521" name="Text Box 21">
            <a:extLst>
              <a:ext uri="{FF2B5EF4-FFF2-40B4-BE49-F238E27FC236}">
                <a16:creationId xmlns:a16="http://schemas.microsoft.com/office/drawing/2014/main" id="{B7307E7D-C13D-4F46-945C-F96F17E0F8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49530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NO</a:t>
            </a:r>
            <a:r>
              <a:rPr lang="en-US" altLang="en-US" sz="1800" b="1" baseline="-25000"/>
              <a:t>2</a:t>
            </a:r>
            <a:r>
              <a:rPr lang="en-US" altLang="en-US" sz="1800" b="1" baseline="30000"/>
              <a:t>-</a:t>
            </a:r>
          </a:p>
        </p:txBody>
      </p:sp>
      <p:sp>
        <p:nvSpPr>
          <p:cNvPr id="64522" name="Text Box 20">
            <a:extLst>
              <a:ext uri="{FF2B5EF4-FFF2-40B4-BE49-F238E27FC236}">
                <a16:creationId xmlns:a16="http://schemas.microsoft.com/office/drawing/2014/main" id="{A182C09E-682D-064C-8D87-E123E462E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54102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NO</a:t>
            </a:r>
            <a:r>
              <a:rPr lang="en-US" altLang="en-US" sz="1800" b="1" baseline="-25000"/>
              <a:t>3</a:t>
            </a:r>
            <a:r>
              <a:rPr lang="en-US" altLang="en-US" sz="1800" b="1" baseline="30000"/>
              <a:t>-</a:t>
            </a:r>
          </a:p>
        </p:txBody>
      </p:sp>
      <p:sp>
        <p:nvSpPr>
          <p:cNvPr id="64523" name="Line 23">
            <a:extLst>
              <a:ext uri="{FF2B5EF4-FFF2-40B4-BE49-F238E27FC236}">
                <a16:creationId xmlns:a16="http://schemas.microsoft.com/office/drawing/2014/main" id="{571383A1-C108-5A4E-ABBA-2A7FDEFBEE4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00800" y="5105400"/>
            <a:ext cx="457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24" name="Line 23">
            <a:extLst>
              <a:ext uri="{FF2B5EF4-FFF2-40B4-BE49-F238E27FC236}">
                <a16:creationId xmlns:a16="http://schemas.microsoft.com/office/drawing/2014/main" id="{F5971095-737B-BC48-844E-71B60EC0BC4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77000" y="5410200"/>
            <a:ext cx="381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25" name="Text Box 10">
            <a:extLst>
              <a:ext uri="{FF2B5EF4-FFF2-40B4-BE49-F238E27FC236}">
                <a16:creationId xmlns:a16="http://schemas.microsoft.com/office/drawing/2014/main" id="{B3E758C1-92C1-0A4C-8393-754C34181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4742" y="3614738"/>
            <a:ext cx="2057400" cy="369888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 dirty="0"/>
              <a:t>Assimilation</a:t>
            </a:r>
          </a:p>
        </p:txBody>
      </p: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A2FB238D-8F3E-9744-A01B-5AEB408F86C3}"/>
              </a:ext>
            </a:extLst>
          </p:cNvPr>
          <p:cNvCxnSpPr>
            <a:cxnSpLocks/>
            <a:stCxn id="64521" idx="1"/>
          </p:cNvCxnSpPr>
          <p:nvPr/>
        </p:nvCxnSpPr>
        <p:spPr>
          <a:xfrm rot="10800000">
            <a:off x="5292728" y="4114804"/>
            <a:ext cx="422273" cy="1021555"/>
          </a:xfrm>
          <a:prstGeom prst="curvedConnector2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530" name="TextBox 30">
            <a:extLst>
              <a:ext uri="{FF2B5EF4-FFF2-40B4-BE49-F238E27FC236}">
                <a16:creationId xmlns:a16="http://schemas.microsoft.com/office/drawing/2014/main" id="{F07DB6C3-375E-AA4C-8911-30934C21DB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6324601"/>
            <a:ext cx="2235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Mineralization</a:t>
            </a:r>
          </a:p>
        </p:txBody>
      </p:sp>
    </p:spTree>
    <p:extLst>
      <p:ext uri="{BB962C8B-B14F-4D97-AF65-F5344CB8AC3E}">
        <p14:creationId xmlns:p14="http://schemas.microsoft.com/office/powerpoint/2010/main" val="28966105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9798-8F66-934C-84E8-A5B545611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Fate of NO</a:t>
            </a:r>
            <a:r>
              <a:rPr lang="en-US" baseline="-25000" dirty="0"/>
              <a:t>3</a:t>
            </a:r>
            <a:endParaRPr lang="en-US" baseline="30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DC83C-925E-F041-9C0C-8EF40C787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/>
              <a:t> </a:t>
            </a:r>
            <a:r>
              <a:rPr lang="en-US" sz="5400" dirty="0">
                <a:solidFill>
                  <a:schemeClr val="bg2"/>
                </a:solidFill>
              </a:rPr>
              <a:t>Assimilated by plants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 Denitrified by microbes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 Leached</a:t>
            </a:r>
          </a:p>
        </p:txBody>
      </p:sp>
    </p:spTree>
    <p:extLst>
      <p:ext uri="{BB962C8B-B14F-4D97-AF65-F5344CB8AC3E}">
        <p14:creationId xmlns:p14="http://schemas.microsoft.com/office/powerpoint/2010/main" val="10395176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13" name="Group 3">
            <a:extLst>
              <a:ext uri="{FF2B5EF4-FFF2-40B4-BE49-F238E27FC236}">
                <a16:creationId xmlns:a16="http://schemas.microsoft.com/office/drawing/2014/main" id="{D4F8EFE4-9517-BC43-9E08-9BBD7168DC71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685800"/>
            <a:ext cx="2819400" cy="4343400"/>
            <a:chOff x="1632" y="528"/>
            <a:chExt cx="2304" cy="3696"/>
          </a:xfrm>
        </p:grpSpPr>
        <p:pic>
          <p:nvPicPr>
            <p:cNvPr id="64533" name="Picture 4">
              <a:extLst>
                <a:ext uri="{FF2B5EF4-FFF2-40B4-BE49-F238E27FC236}">
                  <a16:creationId xmlns:a16="http://schemas.microsoft.com/office/drawing/2014/main" id="{C79B0780-1CD3-524B-BFD5-6CA898E87754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528"/>
              <a:ext cx="2272" cy="3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34" name="Rectangle 5">
              <a:extLst>
                <a:ext uri="{FF2B5EF4-FFF2-40B4-BE49-F238E27FC236}">
                  <a16:creationId xmlns:a16="http://schemas.microsoft.com/office/drawing/2014/main" id="{81057F29-594D-4E46-806F-647094E37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960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64514" name="Text Box 7">
            <a:extLst>
              <a:ext uri="{FF2B5EF4-FFF2-40B4-BE49-F238E27FC236}">
                <a16:creationId xmlns:a16="http://schemas.microsoft.com/office/drawing/2014/main" id="{240E6001-4F42-F144-AC04-78960838E2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76200"/>
            <a:ext cx="830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/>
              <a:t>Linkages between above- and belowground processes</a:t>
            </a:r>
          </a:p>
        </p:txBody>
      </p:sp>
      <p:sp>
        <p:nvSpPr>
          <p:cNvPr id="64515" name="TextBox 24">
            <a:extLst>
              <a:ext uri="{FF2B5EF4-FFF2-40B4-BE49-F238E27FC236}">
                <a16:creationId xmlns:a16="http://schemas.microsoft.com/office/drawing/2014/main" id="{73E7E045-05B9-EE4D-8D21-B015048F3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114801"/>
            <a:ext cx="2057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/>
              <a:t>DON</a:t>
            </a:r>
          </a:p>
        </p:txBody>
      </p:sp>
      <p:sp>
        <p:nvSpPr>
          <p:cNvPr id="64516" name="Text Box 9">
            <a:extLst>
              <a:ext uri="{FF2B5EF4-FFF2-40B4-BE49-F238E27FC236}">
                <a16:creationId xmlns:a16="http://schemas.microsoft.com/office/drawing/2014/main" id="{5CEA8F5C-69FF-CE4F-93BE-5AB6DE0AC3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867400"/>
            <a:ext cx="1981200" cy="369888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Ammonification</a:t>
            </a:r>
          </a:p>
        </p:txBody>
      </p:sp>
      <p:sp>
        <p:nvSpPr>
          <p:cNvPr id="64517" name="Text Box 19">
            <a:extLst>
              <a:ext uri="{FF2B5EF4-FFF2-40B4-BE49-F238E27FC236}">
                <a16:creationId xmlns:a16="http://schemas.microsoft.com/office/drawing/2014/main" id="{363F91A7-FCE1-2D49-82E4-7A2D87871F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1054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NH</a:t>
            </a:r>
            <a:r>
              <a:rPr lang="en-US" altLang="en-US" sz="1800" b="1" baseline="-25000"/>
              <a:t>4</a:t>
            </a:r>
            <a:r>
              <a:rPr lang="en-US" altLang="en-US" sz="1800" b="1" baseline="30000"/>
              <a:t>+</a:t>
            </a:r>
          </a:p>
        </p:txBody>
      </p:sp>
      <p:sp>
        <p:nvSpPr>
          <p:cNvPr id="64518" name="AutoShape 24">
            <a:extLst>
              <a:ext uri="{FF2B5EF4-FFF2-40B4-BE49-F238E27FC236}">
                <a16:creationId xmlns:a16="http://schemas.microsoft.com/office/drawing/2014/main" id="{8A6E7708-6B66-5D44-A0EF-69092241F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1" y="4800600"/>
            <a:ext cx="428625" cy="909638"/>
          </a:xfrm>
          <a:prstGeom prst="curvedRightArrow">
            <a:avLst>
              <a:gd name="adj1" fmla="val 42444"/>
              <a:gd name="adj2" fmla="val 84889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4520" name="Text Box 10">
            <a:extLst>
              <a:ext uri="{FF2B5EF4-FFF2-40B4-BE49-F238E27FC236}">
                <a16:creationId xmlns:a16="http://schemas.microsoft.com/office/drawing/2014/main" id="{3916BBC7-2A65-0449-BE61-88E9812A5C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5867400"/>
            <a:ext cx="1600200" cy="369332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Nitrification</a:t>
            </a:r>
          </a:p>
        </p:txBody>
      </p:sp>
      <p:sp>
        <p:nvSpPr>
          <p:cNvPr id="64521" name="Text Box 21">
            <a:extLst>
              <a:ext uri="{FF2B5EF4-FFF2-40B4-BE49-F238E27FC236}">
                <a16:creationId xmlns:a16="http://schemas.microsoft.com/office/drawing/2014/main" id="{B7307E7D-C13D-4F46-945C-F96F17E0F8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49530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NO</a:t>
            </a:r>
            <a:r>
              <a:rPr lang="en-US" altLang="en-US" sz="1800" b="1" baseline="-25000"/>
              <a:t>2</a:t>
            </a:r>
            <a:r>
              <a:rPr lang="en-US" altLang="en-US" sz="1800" b="1" baseline="30000"/>
              <a:t>-</a:t>
            </a:r>
          </a:p>
        </p:txBody>
      </p:sp>
      <p:sp>
        <p:nvSpPr>
          <p:cNvPr id="64522" name="Text Box 20">
            <a:extLst>
              <a:ext uri="{FF2B5EF4-FFF2-40B4-BE49-F238E27FC236}">
                <a16:creationId xmlns:a16="http://schemas.microsoft.com/office/drawing/2014/main" id="{A182C09E-682D-064C-8D87-E123E462E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54102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NO</a:t>
            </a:r>
            <a:r>
              <a:rPr lang="en-US" altLang="en-US" sz="1800" b="1" baseline="-25000"/>
              <a:t>3</a:t>
            </a:r>
            <a:r>
              <a:rPr lang="en-US" altLang="en-US" sz="1800" b="1" baseline="30000"/>
              <a:t>-</a:t>
            </a:r>
          </a:p>
        </p:txBody>
      </p:sp>
      <p:sp>
        <p:nvSpPr>
          <p:cNvPr id="64523" name="Line 23">
            <a:extLst>
              <a:ext uri="{FF2B5EF4-FFF2-40B4-BE49-F238E27FC236}">
                <a16:creationId xmlns:a16="http://schemas.microsoft.com/office/drawing/2014/main" id="{571383A1-C108-5A4E-ABBA-2A7FDEFBEE4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00800" y="5105400"/>
            <a:ext cx="457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24" name="Line 23">
            <a:extLst>
              <a:ext uri="{FF2B5EF4-FFF2-40B4-BE49-F238E27FC236}">
                <a16:creationId xmlns:a16="http://schemas.microsoft.com/office/drawing/2014/main" id="{F5971095-737B-BC48-844E-71B60EC0BC4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77000" y="5410200"/>
            <a:ext cx="381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25" name="Text Box 10">
            <a:extLst>
              <a:ext uri="{FF2B5EF4-FFF2-40B4-BE49-F238E27FC236}">
                <a16:creationId xmlns:a16="http://schemas.microsoft.com/office/drawing/2014/main" id="{B3E758C1-92C1-0A4C-8393-754C34181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5486400"/>
            <a:ext cx="2057400" cy="369888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De-Nitrification</a:t>
            </a:r>
          </a:p>
        </p:txBody>
      </p:sp>
      <p:sp>
        <p:nvSpPr>
          <p:cNvPr id="64526" name="Text Box 21">
            <a:extLst>
              <a:ext uri="{FF2B5EF4-FFF2-40B4-BE49-F238E27FC236}">
                <a16:creationId xmlns:a16="http://schemas.microsoft.com/office/drawing/2014/main" id="{8564BC66-CFC2-834B-A9D9-502B59926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48006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</a:t>
            </a:r>
            <a:r>
              <a:rPr lang="en-US" altLang="en-US" sz="1800" b="1" baseline="-25000"/>
              <a:t>2</a:t>
            </a:r>
            <a:r>
              <a:rPr lang="en-US" altLang="en-US" sz="1800" b="1"/>
              <a:t>O</a:t>
            </a:r>
            <a:endParaRPr lang="en-US" altLang="en-US" sz="1800" b="1" baseline="30000"/>
          </a:p>
        </p:txBody>
      </p:sp>
      <p:sp>
        <p:nvSpPr>
          <p:cNvPr id="64527" name="Text Box 21">
            <a:extLst>
              <a:ext uri="{FF2B5EF4-FFF2-40B4-BE49-F238E27FC236}">
                <a16:creationId xmlns:a16="http://schemas.microsoft.com/office/drawing/2014/main" id="{FB9D6FF7-32AB-3F4B-9721-61084C982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46482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NO</a:t>
            </a:r>
            <a:r>
              <a:rPr lang="en-US" altLang="en-US" sz="1800" b="1" baseline="-25000"/>
              <a:t>x</a:t>
            </a:r>
            <a:endParaRPr lang="en-US" altLang="en-US" sz="1800" b="1" baseline="30000"/>
          </a:p>
        </p:txBody>
      </p:sp>
      <p:sp>
        <p:nvSpPr>
          <p:cNvPr id="64528" name="Text Box 21">
            <a:extLst>
              <a:ext uri="{FF2B5EF4-FFF2-40B4-BE49-F238E27FC236}">
                <a16:creationId xmlns:a16="http://schemas.microsoft.com/office/drawing/2014/main" id="{962CDE69-330D-604D-928C-5DCD78AE85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41910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</a:t>
            </a:r>
            <a:r>
              <a:rPr lang="en-US" altLang="en-US" sz="1800" b="1" baseline="-25000"/>
              <a:t>2</a:t>
            </a:r>
            <a:endParaRPr lang="en-US" altLang="en-US" sz="1800" b="1" baseline="30000"/>
          </a:p>
        </p:txBody>
      </p: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A2FB238D-8F3E-9744-A01B-5AEB408F86C3}"/>
              </a:ext>
            </a:extLst>
          </p:cNvPr>
          <p:cNvCxnSpPr/>
          <p:nvPr/>
        </p:nvCxnSpPr>
        <p:spPr>
          <a:xfrm rot="16200000" flipV="1">
            <a:off x="2247900" y="5143500"/>
            <a:ext cx="533400" cy="152400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530" name="TextBox 30">
            <a:extLst>
              <a:ext uri="{FF2B5EF4-FFF2-40B4-BE49-F238E27FC236}">
                <a16:creationId xmlns:a16="http://schemas.microsoft.com/office/drawing/2014/main" id="{F07DB6C3-375E-AA4C-8911-30934C21DB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6324601"/>
            <a:ext cx="2235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Mineralization</a:t>
            </a:r>
          </a:p>
        </p:txBody>
      </p:sp>
      <p:sp>
        <p:nvSpPr>
          <p:cNvPr id="64531" name="Text Box 10">
            <a:extLst>
              <a:ext uri="{FF2B5EF4-FFF2-40B4-BE49-F238E27FC236}">
                <a16:creationId xmlns:a16="http://schemas.microsoft.com/office/drawing/2014/main" id="{E8250BE7-2933-5848-8E8C-AE8B30CB78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6172201"/>
            <a:ext cx="2057400" cy="646113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Leached to groundwater</a:t>
            </a:r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97F83156-342D-064D-9569-813788035814}"/>
              </a:ext>
            </a:extLst>
          </p:cNvPr>
          <p:cNvCxnSpPr/>
          <p:nvPr/>
        </p:nvCxnSpPr>
        <p:spPr>
          <a:xfrm rot="5400000">
            <a:off x="1905000" y="6324600"/>
            <a:ext cx="685800" cy="76200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Box 10">
            <a:extLst>
              <a:ext uri="{FF2B5EF4-FFF2-40B4-BE49-F238E27FC236}">
                <a16:creationId xmlns:a16="http://schemas.microsoft.com/office/drawing/2014/main" id="{A2FE45CD-0878-C043-94CF-4ECC6EC5C9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4742" y="3614738"/>
            <a:ext cx="2057400" cy="369888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 dirty="0"/>
              <a:t>Assimilation</a:t>
            </a: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1864DD8-2CA5-BE43-ABF3-5CA24917BC15}"/>
              </a:ext>
            </a:extLst>
          </p:cNvPr>
          <p:cNvCxnSpPr>
            <a:cxnSpLocks/>
          </p:cNvCxnSpPr>
          <p:nvPr/>
        </p:nvCxnSpPr>
        <p:spPr>
          <a:xfrm rot="10800000">
            <a:off x="5292728" y="4114804"/>
            <a:ext cx="422273" cy="1021555"/>
          </a:xfrm>
          <a:prstGeom prst="curvedConnector2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0352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5ACE4-BAFC-BE4E-9195-10F3C2E0E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of N cycling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BC918-1EAC-0C4F-A210-F876248CFD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2589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2">
            <a:extLst>
              <a:ext uri="{FF2B5EF4-FFF2-40B4-BE49-F238E27FC236}">
                <a16:creationId xmlns:a16="http://schemas.microsoft.com/office/drawing/2014/main" id="{04D06130-CF27-C547-92B2-4A2DBC850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1654"/>
            <a:ext cx="7191375" cy="558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3" name="TextBox 3">
            <a:extLst>
              <a:ext uri="{FF2B5EF4-FFF2-40B4-BE49-F238E27FC236}">
                <a16:creationId xmlns:a16="http://schemas.microsoft.com/office/drawing/2014/main" id="{C1351B74-00EE-E747-BCDF-ECC9F42149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75520" y="6488112"/>
            <a:ext cx="2590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Scott &amp; Binkley 1997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B10F24-49BA-324B-96B8-3FE6FA7C209B}"/>
              </a:ext>
            </a:extLst>
          </p:cNvPr>
          <p:cNvSpPr txBox="1"/>
          <p:nvPr/>
        </p:nvSpPr>
        <p:spPr>
          <a:xfrm>
            <a:off x="7559040" y="2225040"/>
            <a:ext cx="4419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Litter quality increases N cycling</a:t>
            </a:r>
          </a:p>
        </p:txBody>
      </p:sp>
    </p:spTree>
    <p:extLst>
      <p:ext uri="{BB962C8B-B14F-4D97-AF65-F5344CB8AC3E}">
        <p14:creationId xmlns:p14="http://schemas.microsoft.com/office/powerpoint/2010/main" val="27524583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454909-3547-3D4E-A065-46A5A9B9D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899" y="0"/>
            <a:ext cx="80502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324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980068-CC21-7840-B875-0E904E508D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203"/>
          <a:stretch/>
        </p:blipFill>
        <p:spPr>
          <a:xfrm>
            <a:off x="1350471" y="0"/>
            <a:ext cx="358729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5C4188-BA2C-C14A-9F23-21127579E385}"/>
              </a:ext>
            </a:extLst>
          </p:cNvPr>
          <p:cNvSpPr/>
          <p:nvPr/>
        </p:nvSpPr>
        <p:spPr>
          <a:xfrm>
            <a:off x="2514600" y="0"/>
            <a:ext cx="1828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177E9C-08F6-E148-85E9-0D8EC45080C5}"/>
              </a:ext>
            </a:extLst>
          </p:cNvPr>
          <p:cNvSpPr/>
          <p:nvPr/>
        </p:nvSpPr>
        <p:spPr>
          <a:xfrm>
            <a:off x="2514600" y="3581400"/>
            <a:ext cx="1828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02E180-E9A8-3B4C-BC6A-6358F4472A20}"/>
              </a:ext>
            </a:extLst>
          </p:cNvPr>
          <p:cNvSpPr txBox="1"/>
          <p:nvPr/>
        </p:nvSpPr>
        <p:spPr>
          <a:xfrm>
            <a:off x="5669280" y="2392680"/>
            <a:ext cx="609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Temperature increases N cycling</a:t>
            </a:r>
          </a:p>
        </p:txBody>
      </p:sp>
    </p:spTree>
    <p:extLst>
      <p:ext uri="{BB962C8B-B14F-4D97-AF65-F5344CB8AC3E}">
        <p14:creationId xmlns:p14="http://schemas.microsoft.com/office/powerpoint/2010/main" val="14587503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09" name="Picture 2">
            <a:extLst>
              <a:ext uri="{FF2B5EF4-FFF2-40B4-BE49-F238E27FC236}">
                <a16:creationId xmlns:a16="http://schemas.microsoft.com/office/drawing/2014/main" id="{9B8119A6-64FA-E84D-AF4D-C9A56B44F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1" y="0"/>
            <a:ext cx="48371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0" name="TextBox 3">
            <a:extLst>
              <a:ext uri="{FF2B5EF4-FFF2-40B4-BE49-F238E27FC236}">
                <a16:creationId xmlns:a16="http://schemas.microsoft.com/office/drawing/2014/main" id="{4C3F6980-8881-5246-86C8-538B7F96F0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2057400"/>
            <a:ext cx="1752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Fast Cycling Systems</a:t>
            </a:r>
          </a:p>
        </p:txBody>
      </p:sp>
      <p:sp>
        <p:nvSpPr>
          <p:cNvPr id="68611" name="TextBox 4">
            <a:extLst>
              <a:ext uri="{FF2B5EF4-FFF2-40B4-BE49-F238E27FC236}">
                <a16:creationId xmlns:a16="http://schemas.microsoft.com/office/drawing/2014/main" id="{68E95D47-AD54-504A-8D62-2F4DD0B71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0600" y="1981200"/>
            <a:ext cx="1752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Slow Cycling Systems</a:t>
            </a:r>
          </a:p>
        </p:txBody>
      </p:sp>
    </p:spTree>
    <p:extLst>
      <p:ext uri="{BB962C8B-B14F-4D97-AF65-F5344CB8AC3E}">
        <p14:creationId xmlns:p14="http://schemas.microsoft.com/office/powerpoint/2010/main" val="12361548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F77DB-58A4-2C40-A320-00B479D1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might organisms manipulate the speed of N cycling?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26233-7212-A140-9FDA-7D4305280E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46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DFEF46-84E3-1244-8A67-17BBC988EA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81"/>
          <a:stretch/>
        </p:blipFill>
        <p:spPr>
          <a:xfrm>
            <a:off x="977614" y="1643702"/>
            <a:ext cx="10335415" cy="42794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745BA31-C730-1148-B591-C61AB3DD0553}"/>
              </a:ext>
            </a:extLst>
          </p:cNvPr>
          <p:cNvSpPr/>
          <p:nvPr/>
        </p:nvSpPr>
        <p:spPr>
          <a:xfrm>
            <a:off x="6032310" y="1285874"/>
            <a:ext cx="5813946" cy="499508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03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9A5C6-EEFB-CB4A-A0D7-3FF175EB5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Nutrients cycle through ecosystems differently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58C377-3566-514A-A58B-85CEA483B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50" y="2021290"/>
            <a:ext cx="46101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9576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E25A31-2577-FB4F-A5A7-2614F82B4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50800"/>
            <a:ext cx="90297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093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E25A31-2577-FB4F-A5A7-2614F82B4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50800"/>
            <a:ext cx="9029700" cy="6756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73A1B8E-8772-E949-8356-F91776BC4FB3}"/>
              </a:ext>
            </a:extLst>
          </p:cNvPr>
          <p:cNvSpPr/>
          <p:nvPr/>
        </p:nvSpPr>
        <p:spPr>
          <a:xfrm>
            <a:off x="2006220" y="1791268"/>
            <a:ext cx="2879678" cy="16377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529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28351-A576-B04D-9265-B80C95F1C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P enters systems through recycling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42706B-0500-B544-87FC-D72415B98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7" y="1690688"/>
            <a:ext cx="3860785" cy="500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963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E25A31-2577-FB4F-A5A7-2614F82B4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50800"/>
            <a:ext cx="9029700" cy="6756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73A1B8E-8772-E949-8356-F91776BC4FB3}"/>
              </a:ext>
            </a:extLst>
          </p:cNvPr>
          <p:cNvSpPr/>
          <p:nvPr/>
        </p:nvSpPr>
        <p:spPr>
          <a:xfrm>
            <a:off x="1405719" y="3630304"/>
            <a:ext cx="2879678" cy="16377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3418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04219-F2AC-4E4A-86CB-62961A122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Microbes have a ton of P!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D38A73-48AB-964E-B0D8-CBB67BAF2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30" y="1690688"/>
            <a:ext cx="5006275" cy="49030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606A4A-7A70-6543-B75A-A86ED416FD5B}"/>
              </a:ext>
            </a:extLst>
          </p:cNvPr>
          <p:cNvSpPr txBox="1"/>
          <p:nvPr/>
        </p:nvSpPr>
        <p:spPr>
          <a:xfrm>
            <a:off x="6111241" y="2101755"/>
            <a:ext cx="58521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Microbial P = 20-30% total ecosystem P</a:t>
            </a:r>
          </a:p>
          <a:p>
            <a:r>
              <a:rPr lang="en-US" sz="2800" dirty="0">
                <a:solidFill>
                  <a:srgbClr val="7030A0"/>
                </a:solidFill>
              </a:rPr>
              <a:t>Microbial N = 4% total ecosystem N</a:t>
            </a:r>
          </a:p>
          <a:p>
            <a:r>
              <a:rPr lang="en-US" sz="2800" dirty="0">
                <a:solidFill>
                  <a:srgbClr val="7030A0"/>
                </a:solidFill>
              </a:rPr>
              <a:t>Microbial C = 2% total ecosystem C</a:t>
            </a:r>
          </a:p>
          <a:p>
            <a:endParaRPr lang="en-US" sz="2800" dirty="0">
              <a:solidFill>
                <a:srgbClr val="7030A0"/>
              </a:solidFill>
            </a:endParaRPr>
          </a:p>
          <a:p>
            <a:r>
              <a:rPr lang="en-US" sz="2800" dirty="0">
                <a:solidFill>
                  <a:srgbClr val="7030A0"/>
                </a:solidFill>
              </a:rPr>
              <a:t>Microbial N:P = 7:1</a:t>
            </a:r>
          </a:p>
          <a:p>
            <a:r>
              <a:rPr lang="en-US" sz="2800" dirty="0">
                <a:solidFill>
                  <a:srgbClr val="7030A0"/>
                </a:solidFill>
              </a:rPr>
              <a:t>Plant N:P = 28:1</a:t>
            </a:r>
          </a:p>
        </p:txBody>
      </p:sp>
    </p:spTree>
    <p:extLst>
      <p:ext uri="{BB962C8B-B14F-4D97-AF65-F5344CB8AC3E}">
        <p14:creationId xmlns:p14="http://schemas.microsoft.com/office/powerpoint/2010/main" val="22150062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7AB60-A8DB-5647-A785-BE72BED42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N:P tends to increase with organism size…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2D4A7-11EB-E844-AC6E-BA757E7B1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900" y="1931064"/>
            <a:ext cx="7188200" cy="46609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382EA97-DA34-7B41-A833-E9C1EDC8CBBA}"/>
              </a:ext>
            </a:extLst>
          </p:cNvPr>
          <p:cNvCxnSpPr/>
          <p:nvPr/>
        </p:nvCxnSpPr>
        <p:spPr>
          <a:xfrm>
            <a:off x="7014949" y="2402006"/>
            <a:ext cx="259308" cy="135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8C6D6E7-C13D-624B-8382-287D63B618CD}"/>
              </a:ext>
            </a:extLst>
          </p:cNvPr>
          <p:cNvSpPr/>
          <p:nvPr/>
        </p:nvSpPr>
        <p:spPr>
          <a:xfrm>
            <a:off x="6878472" y="2265528"/>
            <a:ext cx="2238232" cy="3316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1B8C1C-C631-0F4D-8950-BAF71790A200}"/>
              </a:ext>
            </a:extLst>
          </p:cNvPr>
          <p:cNvSpPr/>
          <p:nvPr/>
        </p:nvSpPr>
        <p:spPr>
          <a:xfrm>
            <a:off x="5895833" y="4333310"/>
            <a:ext cx="2238232" cy="11121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890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7AB60-A8DB-5647-A785-BE72BED42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vertebrates are weird!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2D4A7-11EB-E844-AC6E-BA757E7B1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900" y="1931064"/>
            <a:ext cx="71882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864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59AC3F-9E78-DF4D-B93C-89CE1F8E3C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52"/>
          <a:stretch/>
        </p:blipFill>
        <p:spPr>
          <a:xfrm>
            <a:off x="2432050" y="1690688"/>
            <a:ext cx="7327900" cy="490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3942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E25A31-2577-FB4F-A5A7-2614F82B4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50800"/>
            <a:ext cx="9029700" cy="6756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73A1B8E-8772-E949-8356-F91776BC4FB3}"/>
              </a:ext>
            </a:extLst>
          </p:cNvPr>
          <p:cNvSpPr/>
          <p:nvPr/>
        </p:nvSpPr>
        <p:spPr>
          <a:xfrm>
            <a:off x="3657600" y="3534769"/>
            <a:ext cx="3138985" cy="267496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8889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384C4-77D3-7A4B-B140-21F93D023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Mycorrhizae are very important for plant P uptake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046B46-EB2F-924F-91D9-1983338BE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2315"/>
            <a:ext cx="7687726" cy="47973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116F1B-C452-3445-9A5D-D9A7EB3B26D1}"/>
              </a:ext>
            </a:extLst>
          </p:cNvPr>
          <p:cNvSpPr txBox="1"/>
          <p:nvPr/>
        </p:nvSpPr>
        <p:spPr>
          <a:xfrm>
            <a:off x="9075761" y="2348149"/>
            <a:ext cx="281143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Exchange P for C</a:t>
            </a:r>
          </a:p>
          <a:p>
            <a:endParaRPr lang="en-US" sz="4000" dirty="0">
              <a:solidFill>
                <a:srgbClr val="7030A0"/>
              </a:solidFill>
            </a:endParaRPr>
          </a:p>
          <a:p>
            <a:r>
              <a:rPr lang="en-US" sz="4000" dirty="0">
                <a:solidFill>
                  <a:srgbClr val="7030A0"/>
                </a:solidFill>
              </a:rPr>
              <a:t>Define the plant-soil P interface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1B4B56-749B-544E-ABA9-2613A873CB68}"/>
              </a:ext>
            </a:extLst>
          </p:cNvPr>
          <p:cNvSpPr txBox="1"/>
          <p:nvPr/>
        </p:nvSpPr>
        <p:spPr>
          <a:xfrm>
            <a:off x="838200" y="5996641"/>
            <a:ext cx="609699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 err="1"/>
              <a:t>Vessicular</a:t>
            </a:r>
            <a:r>
              <a:rPr lang="en-US" sz="2800" dirty="0"/>
              <a:t> – arbuscular mycorrhizal fungi</a:t>
            </a:r>
          </a:p>
        </p:txBody>
      </p:sp>
    </p:spTree>
    <p:extLst>
      <p:ext uri="{BB962C8B-B14F-4D97-AF65-F5344CB8AC3E}">
        <p14:creationId xmlns:p14="http://schemas.microsoft.com/office/powerpoint/2010/main" val="654357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9A5C6-EEFB-CB4A-A0D7-3FF175EB5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Nutrients cycle through ecosystems differently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58C377-3566-514A-A58B-85CEA483B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50" y="2021290"/>
            <a:ext cx="4610100" cy="41529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CA3E988-BC2A-5C44-BDB2-0CFEA0B7499A}"/>
              </a:ext>
            </a:extLst>
          </p:cNvPr>
          <p:cNvSpPr/>
          <p:nvPr/>
        </p:nvSpPr>
        <p:spPr>
          <a:xfrm>
            <a:off x="3790950" y="3753134"/>
            <a:ext cx="4411354" cy="6141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4552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384C4-77D3-7A4B-B140-21F93D023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Mycorrhizae are very important for plant P uptake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046B46-EB2F-924F-91D9-1983338BE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2315"/>
            <a:ext cx="7687726" cy="47973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1B4B56-749B-544E-ABA9-2613A873CB68}"/>
              </a:ext>
            </a:extLst>
          </p:cNvPr>
          <p:cNvSpPr txBox="1"/>
          <p:nvPr/>
        </p:nvSpPr>
        <p:spPr>
          <a:xfrm>
            <a:off x="838200" y="5996641"/>
            <a:ext cx="609699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 err="1"/>
              <a:t>Vessicular</a:t>
            </a:r>
            <a:r>
              <a:rPr lang="en-US" sz="2800" dirty="0"/>
              <a:t> – arbuscular mycorrhizal fungi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538F8D-CAB0-9449-AD62-51FFE31FA0B3}"/>
              </a:ext>
            </a:extLst>
          </p:cNvPr>
          <p:cNvSpPr txBox="1"/>
          <p:nvPr/>
        </p:nvSpPr>
        <p:spPr>
          <a:xfrm>
            <a:off x="9235440" y="3677066"/>
            <a:ext cx="18480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Vesicle</a:t>
            </a:r>
          </a:p>
          <a:p>
            <a:r>
              <a:rPr lang="en-US" sz="3600" dirty="0">
                <a:solidFill>
                  <a:srgbClr val="FF0000"/>
                </a:solidFill>
              </a:rPr>
              <a:t>(storage)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98466-6071-7240-B30F-E8F27CE752C5}"/>
              </a:ext>
            </a:extLst>
          </p:cNvPr>
          <p:cNvSpPr txBox="1"/>
          <p:nvPr/>
        </p:nvSpPr>
        <p:spPr>
          <a:xfrm>
            <a:off x="9235440" y="2145268"/>
            <a:ext cx="268291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Arbuscule</a:t>
            </a:r>
            <a:endParaRPr lang="en-US" sz="3200" dirty="0">
              <a:solidFill>
                <a:srgbClr val="FF0000"/>
              </a:solidFill>
            </a:endParaRPr>
          </a:p>
          <a:p>
            <a:r>
              <a:rPr lang="en-US" sz="3200" dirty="0">
                <a:solidFill>
                  <a:srgbClr val="FF0000"/>
                </a:solidFill>
              </a:rPr>
              <a:t>(exchange site)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77EEF1-B793-2B49-9F96-743EBB84D6A1}"/>
              </a:ext>
            </a:extLst>
          </p:cNvPr>
          <p:cNvCxnSpPr>
            <a:stCxn id="6" idx="1"/>
          </p:cNvCxnSpPr>
          <p:nvPr/>
        </p:nvCxnSpPr>
        <p:spPr>
          <a:xfrm flipH="1">
            <a:off x="7848600" y="4277231"/>
            <a:ext cx="1386840" cy="15760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EDE9FF-CE23-2D45-906C-4C720333385C}"/>
              </a:ext>
            </a:extLst>
          </p:cNvPr>
          <p:cNvCxnSpPr>
            <a:cxnSpLocks/>
          </p:cNvCxnSpPr>
          <p:nvPr/>
        </p:nvCxnSpPr>
        <p:spPr>
          <a:xfrm flipH="1">
            <a:off x="5806440" y="2714281"/>
            <a:ext cx="3345180" cy="26668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7934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26B53E-3BAD-0848-A2D4-1195B9DBE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57" y="0"/>
            <a:ext cx="10450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257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2C0E36-CBCB-F149-B3C2-60144537B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8443"/>
            <a:ext cx="12192000" cy="40611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5E4DEC-2698-1946-ABC6-3546FCB9A209}"/>
              </a:ext>
            </a:extLst>
          </p:cNvPr>
          <p:cNvSpPr txBox="1"/>
          <p:nvPr/>
        </p:nvSpPr>
        <p:spPr>
          <a:xfrm>
            <a:off x="586854" y="5909481"/>
            <a:ext cx="4876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</a:rPr>
              <a:t>Ectomycorrhizae</a:t>
            </a:r>
            <a:r>
              <a:rPr lang="en-US" sz="2000" dirty="0">
                <a:solidFill>
                  <a:srgbClr val="FF0000"/>
                </a:solidFill>
              </a:rPr>
              <a:t> get relatively more N than 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090099-7C28-9E42-A175-487AAA467C8D}"/>
              </a:ext>
            </a:extLst>
          </p:cNvPr>
          <p:cNvSpPr txBox="1"/>
          <p:nvPr/>
        </p:nvSpPr>
        <p:spPr>
          <a:xfrm>
            <a:off x="6225654" y="5909481"/>
            <a:ext cx="5610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Arbuscular mycorrhizae get relatively more P than N</a:t>
            </a:r>
          </a:p>
        </p:txBody>
      </p:sp>
    </p:spTree>
    <p:extLst>
      <p:ext uri="{BB962C8B-B14F-4D97-AF65-F5344CB8AC3E}">
        <p14:creationId xmlns:p14="http://schemas.microsoft.com/office/powerpoint/2010/main" val="28066814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2BCD7-B8E5-E748-B53D-8F2BD4F66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 binds to things, is more available at moderate pH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55BDC6-CE21-6849-B5A8-A0AB74CA6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0" y="2074554"/>
            <a:ext cx="66802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4417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9AF1F-B70E-C34C-9B3B-F8351B080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Agriculture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CB66E-B342-654C-9712-ADE619524D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716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86397F-BEB3-4D49-AC6E-7D706F611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278" y="660685"/>
            <a:ext cx="5524500" cy="5727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AD7879-9A4A-B247-8F57-F1C4D2F08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305" y="2210938"/>
            <a:ext cx="4670568" cy="262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346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521AAF-D575-BB42-9BAC-8941AD280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76200"/>
            <a:ext cx="90678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327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B8EAEE-F1E4-CF4D-87F5-DBBB42C62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533400"/>
            <a:ext cx="90932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2703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B20B02-E179-AD4E-8AC0-BFBBF82C83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29" b="50647"/>
          <a:stretch/>
        </p:blipFill>
        <p:spPr>
          <a:xfrm>
            <a:off x="1021080" y="1380245"/>
            <a:ext cx="6235085" cy="42759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56F345-ED6E-E24D-B8FF-DED3D713D2B6}"/>
              </a:ext>
            </a:extLst>
          </p:cNvPr>
          <p:cNvSpPr txBox="1"/>
          <p:nvPr/>
        </p:nvSpPr>
        <p:spPr>
          <a:xfrm>
            <a:off x="11442436" y="6488668"/>
            <a:ext cx="749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NOAA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928642-4CFF-2C47-8627-448180B612D6}"/>
              </a:ext>
            </a:extLst>
          </p:cNvPr>
          <p:cNvSpPr txBox="1"/>
          <p:nvPr/>
        </p:nvSpPr>
        <p:spPr>
          <a:xfrm>
            <a:off x="7571248" y="2468880"/>
            <a:ext cx="41483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From agriculture and fossil fuel burning</a:t>
            </a:r>
          </a:p>
        </p:txBody>
      </p:sp>
    </p:spTree>
    <p:extLst>
      <p:ext uri="{BB962C8B-B14F-4D97-AF65-F5344CB8AC3E}">
        <p14:creationId xmlns:p14="http://schemas.microsoft.com/office/powerpoint/2010/main" val="33329924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4" descr="Atmospheric_Transmissi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9653"/>
          <a:stretch/>
        </p:blipFill>
        <p:spPr bwMode="auto">
          <a:xfrm>
            <a:off x="3660686" y="1690688"/>
            <a:ext cx="4870628" cy="2963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7545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DFEF46-84E3-1244-8A67-17BBC988EA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81"/>
          <a:stretch/>
        </p:blipFill>
        <p:spPr>
          <a:xfrm>
            <a:off x="977614" y="1643702"/>
            <a:ext cx="10335415" cy="427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5122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4" descr="Atmospheric_Transmissi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370"/>
          <a:stretch/>
        </p:blipFill>
        <p:spPr bwMode="auto">
          <a:xfrm>
            <a:off x="3660686" y="1690688"/>
            <a:ext cx="4870628" cy="4928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7266406" y="2090493"/>
            <a:ext cx="0" cy="4528671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717285" y="2090493"/>
            <a:ext cx="0" cy="4528671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6E81B3B-9C7F-4749-B218-21C7448A3444}"/>
              </a:ext>
            </a:extLst>
          </p:cNvPr>
          <p:cNvSpPr/>
          <p:nvPr/>
        </p:nvSpPr>
        <p:spPr>
          <a:xfrm>
            <a:off x="6717284" y="5650173"/>
            <a:ext cx="1814029" cy="3957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9888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E7F93-DE99-584E-BCDA-F80AC0F4D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might be the ecosystem impacts of fertilizer use?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AF06EC-BD61-404F-959A-C402F07D8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4970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C58F0-2C76-984E-96BF-C0CD6CB60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avoid these?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06E01-69EE-E546-9113-84E062D325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6356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06A219-E3B3-4445-8CB8-22F350BE6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527050"/>
            <a:ext cx="89154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352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B13855-7658-DC4C-8EFF-0F559D375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1527"/>
            <a:ext cx="12192000" cy="37149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9A5147-1DEF-AD4D-B79F-45C358BE6686}"/>
              </a:ext>
            </a:extLst>
          </p:cNvPr>
          <p:cNvSpPr txBox="1"/>
          <p:nvPr/>
        </p:nvSpPr>
        <p:spPr>
          <a:xfrm>
            <a:off x="10080140" y="6488668"/>
            <a:ext cx="211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Harpole</a:t>
            </a:r>
            <a:r>
              <a:rPr lang="en-US" dirty="0"/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17575330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74C34D-AB7E-1A4F-980D-9CDE4789D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5152"/>
            <a:ext cx="12192000" cy="40476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D4BE87-1148-3A4A-9CCD-37326A0A36A7}"/>
              </a:ext>
            </a:extLst>
          </p:cNvPr>
          <p:cNvSpPr txBox="1"/>
          <p:nvPr/>
        </p:nvSpPr>
        <p:spPr>
          <a:xfrm>
            <a:off x="10080140" y="6488668"/>
            <a:ext cx="211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Harpole</a:t>
            </a:r>
            <a:r>
              <a:rPr lang="en-US" dirty="0"/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54437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DFEF46-84E3-1244-8A67-17BBC988EA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81"/>
          <a:stretch/>
        </p:blipFill>
        <p:spPr>
          <a:xfrm>
            <a:off x="977614" y="1643702"/>
            <a:ext cx="10335415" cy="42794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745BA31-C730-1148-B591-C61AB3DD0553}"/>
              </a:ext>
            </a:extLst>
          </p:cNvPr>
          <p:cNvSpPr/>
          <p:nvPr/>
        </p:nvSpPr>
        <p:spPr>
          <a:xfrm>
            <a:off x="736979" y="1201003"/>
            <a:ext cx="5813946" cy="499508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51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955</Words>
  <Application>Microsoft Macintosh PowerPoint</Application>
  <PresentationFormat>Widescreen</PresentationFormat>
  <Paragraphs>250</Paragraphs>
  <Slides>85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1" baseType="lpstr">
      <vt:lpstr>ＭＳ Ｐゴシック</vt:lpstr>
      <vt:lpstr>Arial</vt:lpstr>
      <vt:lpstr>Calibri</vt:lpstr>
      <vt:lpstr>Calibri Light</vt:lpstr>
      <vt:lpstr>Wingdings</vt:lpstr>
      <vt:lpstr>Office Theme</vt:lpstr>
      <vt:lpstr>Nutrients</vt:lpstr>
      <vt:lpstr>Biologically essential nutrients</vt:lpstr>
      <vt:lpstr>PowerPoint Presentation</vt:lpstr>
      <vt:lpstr>Nutrients limit productivity (primarily N and P)</vt:lpstr>
      <vt:lpstr>Nutrient cycling</vt:lpstr>
      <vt:lpstr>Nutrients cycle through ecosystems differently</vt:lpstr>
      <vt:lpstr>Nutrients cycle through ecosystems differently</vt:lpstr>
      <vt:lpstr>PowerPoint Presentation</vt:lpstr>
      <vt:lpstr>PowerPoint Presentation</vt:lpstr>
      <vt:lpstr>The terrestrial N cycle</vt:lpstr>
      <vt:lpstr>The terrestrial N cycle</vt:lpstr>
      <vt:lpstr>The terrestrial N cycle</vt:lpstr>
      <vt:lpstr>Important N forms</vt:lpstr>
      <vt:lpstr>PowerPoint Presentation</vt:lpstr>
      <vt:lpstr>PowerPoint Presentation</vt:lpstr>
      <vt:lpstr>Biological N fixation: N2  NH3</vt:lpstr>
      <vt:lpstr>PowerPoint Presentation</vt:lpstr>
      <vt:lpstr>Questions to ponder</vt:lpstr>
      <vt:lpstr>PowerPoint Presentation</vt:lpstr>
      <vt:lpstr>PowerPoint Presentation</vt:lpstr>
      <vt:lpstr>Nitrification: NH3  NO2  NO3</vt:lpstr>
      <vt:lpstr>Nitrification: NH3  NO2  NO3</vt:lpstr>
      <vt:lpstr>Nitrification: NH3  NO2  NO3</vt:lpstr>
      <vt:lpstr>PowerPoint Presentation</vt:lpstr>
      <vt:lpstr>Denitrification: NO3  NO, N2O  N2</vt:lpstr>
      <vt:lpstr>PowerPoint Presentation</vt:lpstr>
      <vt:lpstr>Assimilation: Inorganic N  Organic N</vt:lpstr>
      <vt:lpstr>PowerPoint Presentation</vt:lpstr>
      <vt:lpstr>PowerPoint Presentation</vt:lpstr>
      <vt:lpstr>Assimilation: Inorganic N  Organic N Mineralization: Organic N  Inorganic N</vt:lpstr>
      <vt:lpstr>PowerPoint Presentation</vt:lpstr>
      <vt:lpstr>Linking above- and belowground processes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Fate of DON</vt:lpstr>
      <vt:lpstr>PowerPoint Presentation</vt:lpstr>
      <vt:lpstr>Fate of DON</vt:lpstr>
      <vt:lpstr>PowerPoint Presentation</vt:lpstr>
      <vt:lpstr>PowerPoint Presentation</vt:lpstr>
      <vt:lpstr>Fate of DON</vt:lpstr>
      <vt:lpstr>PowerPoint Presentation</vt:lpstr>
      <vt:lpstr>Fate of NH4+</vt:lpstr>
      <vt:lpstr>PowerPoint Presentation</vt:lpstr>
      <vt:lpstr>Fate of NH4+</vt:lpstr>
      <vt:lpstr>PowerPoint Presentation</vt:lpstr>
      <vt:lpstr>Fate of NO3</vt:lpstr>
      <vt:lpstr>PowerPoint Presentation</vt:lpstr>
      <vt:lpstr>Fate of NO3</vt:lpstr>
      <vt:lpstr>PowerPoint Presentation</vt:lpstr>
      <vt:lpstr>Speed of N cycling</vt:lpstr>
      <vt:lpstr>PowerPoint Presentation</vt:lpstr>
      <vt:lpstr>PowerPoint Presentation</vt:lpstr>
      <vt:lpstr>PowerPoint Presentation</vt:lpstr>
      <vt:lpstr>PowerPoint Presentation</vt:lpstr>
      <vt:lpstr>Why might organisms manipulate the speed of N cycling?</vt:lpstr>
      <vt:lpstr>PowerPoint Presentation</vt:lpstr>
      <vt:lpstr>PowerPoint Presentation</vt:lpstr>
      <vt:lpstr>PowerPoint Presentation</vt:lpstr>
      <vt:lpstr>Most P enters systems through recycling</vt:lpstr>
      <vt:lpstr>PowerPoint Presentation</vt:lpstr>
      <vt:lpstr>Microbes have a ton of P!</vt:lpstr>
      <vt:lpstr>N:P tends to increase with organism size…</vt:lpstr>
      <vt:lpstr>…but vertebrates are weird!</vt:lpstr>
      <vt:lpstr>PowerPoint Presentation</vt:lpstr>
      <vt:lpstr>PowerPoint Presentation</vt:lpstr>
      <vt:lpstr>Mycorrhizae are very important for plant P uptake</vt:lpstr>
      <vt:lpstr>Mycorrhizae are very important for plant P uptake</vt:lpstr>
      <vt:lpstr>PowerPoint Presentation</vt:lpstr>
      <vt:lpstr>PowerPoint Presentation</vt:lpstr>
      <vt:lpstr>P binds to things, is more available at moderate pH</vt:lpstr>
      <vt:lpstr>Agriculture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might be the ecosystem impacts of fertilizer use?</vt:lpstr>
      <vt:lpstr>How do we avoid these?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72</cp:revision>
  <dcterms:created xsi:type="dcterms:W3CDTF">2019-10-09T16:23:36Z</dcterms:created>
  <dcterms:modified xsi:type="dcterms:W3CDTF">2019-10-15T20:02:36Z</dcterms:modified>
</cp:coreProperties>
</file>